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0886DAE-67CB-413F-B4B7-DEE19928DD68}" type="datetimeFigureOut">
              <a:rPr lang="pt-BR" smtClean="0"/>
              <a:t>02/08/2017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2373876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0886DAE-67CB-413F-B4B7-DEE19928DD68}" type="datetimeFigureOut">
              <a:rPr lang="pt-BR" smtClean="0"/>
              <a:t>02/08/2017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483766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0886DAE-67CB-413F-B4B7-DEE19928DD68}" type="datetimeFigureOut">
              <a:rPr lang="pt-BR" smtClean="0"/>
              <a:t>02/08/2017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3664297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0886DAE-67CB-413F-B4B7-DEE19928DD68}" type="datetimeFigureOut">
              <a:rPr lang="pt-BR" smtClean="0"/>
              <a:t>02/08/2017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47880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0886DAE-67CB-413F-B4B7-DEE19928DD68}" type="datetimeFigureOut">
              <a:rPr lang="pt-BR" smtClean="0"/>
              <a:t>02/08/2017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272469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0886DAE-67CB-413F-B4B7-DEE19928DD68}" type="datetimeFigureOut">
              <a:rPr lang="pt-BR" smtClean="0"/>
              <a:t>02/08/2017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3719965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0886DAE-67CB-413F-B4B7-DEE19928DD68}" type="datetimeFigureOut">
              <a:rPr lang="pt-BR" smtClean="0"/>
              <a:t>02/08/2017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233529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0886DAE-67CB-413F-B4B7-DEE19928DD68}" type="datetimeFigureOut">
              <a:rPr lang="pt-BR" smtClean="0"/>
              <a:t>02/08/2017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1223498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0886DAE-67CB-413F-B4B7-DEE19928DD68}" type="datetimeFigureOut">
              <a:rPr lang="pt-BR" smtClean="0"/>
              <a:t>02/08/2017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3300064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0886DAE-67CB-413F-B4B7-DEE19928DD68}" type="datetimeFigureOut">
              <a:rPr lang="pt-BR" smtClean="0"/>
              <a:t>02/08/2017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4149946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0886DAE-67CB-413F-B4B7-DEE19928DD68}" type="datetimeFigureOut">
              <a:rPr lang="pt-BR" smtClean="0"/>
              <a:t>02/08/2017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DAC58-2E87-4E53-A038-B389CEA43A84}" type="slidenum">
              <a:rPr lang="pt-BR" smtClean="0"/>
              <a:t>‹nº›</a:t>
            </a:fld>
            <a:endParaRPr lang="pt-BR"/>
          </a:p>
        </p:txBody>
      </p:sp>
    </p:spTree>
    <p:extLst>
      <p:ext uri="{BB962C8B-B14F-4D97-AF65-F5344CB8AC3E}">
        <p14:creationId xmlns:p14="http://schemas.microsoft.com/office/powerpoint/2010/main" val="3069914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86DAE-67CB-413F-B4B7-DEE19928DD68}" type="datetimeFigureOut">
              <a:rPr lang="pt-BR" smtClean="0"/>
              <a:t>02/08/2017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DAC58-2E87-4E53-A038-B389CEA43A84}" type="slidenum">
              <a:rPr lang="pt-BR" smtClean="0"/>
              <a:t>‹nº›</a:t>
            </a:fld>
            <a:endParaRPr lang="pt-BR"/>
          </a:p>
        </p:txBody>
      </p:sp>
    </p:spTree>
    <p:extLst>
      <p:ext uri="{BB962C8B-B14F-4D97-AF65-F5344CB8AC3E}">
        <p14:creationId xmlns:p14="http://schemas.microsoft.com/office/powerpoint/2010/main" val="1217803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7488" y="-94130"/>
            <a:ext cx="7143416" cy="7059705"/>
          </a:xfrm>
          <a:prstGeom prst="rect">
            <a:avLst/>
          </a:prstGeom>
        </p:spPr>
      </p:pic>
      <p:sp>
        <p:nvSpPr>
          <p:cNvPr id="5" name="CaixaDeTexto 4"/>
          <p:cNvSpPr txBox="1"/>
          <p:nvPr/>
        </p:nvSpPr>
        <p:spPr>
          <a:xfrm>
            <a:off x="9060052" y="6211669"/>
            <a:ext cx="3131948" cy="646331"/>
          </a:xfrm>
          <a:prstGeom prst="rect">
            <a:avLst/>
          </a:prstGeom>
          <a:noFill/>
        </p:spPr>
        <p:txBody>
          <a:bodyPr wrap="none" rtlCol="0">
            <a:spAutoFit/>
          </a:bodyPr>
          <a:lstStyle/>
          <a:p>
            <a:pPr algn="ctr"/>
            <a:r>
              <a:rPr lang="pt-BR" dirty="0" smtClean="0"/>
              <a:t>Professor: Fernando de Oliveira</a:t>
            </a:r>
          </a:p>
          <a:p>
            <a:pPr algn="ctr"/>
            <a:r>
              <a:rPr lang="pt-BR" dirty="0" smtClean="0"/>
              <a:t>Aula 02</a:t>
            </a:r>
            <a:endParaRPr lang="pt-BR" dirty="0"/>
          </a:p>
        </p:txBody>
      </p:sp>
    </p:spTree>
    <p:extLst>
      <p:ext uri="{BB962C8B-B14F-4D97-AF65-F5344CB8AC3E}">
        <p14:creationId xmlns:p14="http://schemas.microsoft.com/office/powerpoint/2010/main" val="20048911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210235"/>
            <a:ext cx="12192000" cy="3323987"/>
          </a:xfrm>
          <a:prstGeom prst="rect">
            <a:avLst/>
          </a:prstGeom>
          <a:noFill/>
        </p:spPr>
        <p:txBody>
          <a:bodyPr wrap="square" rtlCol="0">
            <a:spAutoFit/>
          </a:bodyPr>
          <a:lstStyle/>
          <a:p>
            <a:pPr algn="just"/>
            <a:r>
              <a:rPr lang="pt-BR" sz="3200" i="1" dirty="0" smtClean="0"/>
              <a:t>	</a:t>
            </a:r>
            <a:r>
              <a:rPr lang="pt-BR" sz="3200" i="1" u="sng" dirty="0" smtClean="0"/>
              <a:t>Tabuletas </a:t>
            </a:r>
            <a:r>
              <a:rPr lang="pt-BR" sz="3200" i="1" u="sng" dirty="0"/>
              <a:t>na porta:</a:t>
            </a:r>
            <a:r>
              <a:rPr lang="pt-BR" sz="3200" dirty="0"/>
              <a:t> é o método usado para o recrutamento de pessoal com pouca qualificação. As empresas de construção civil usam esse recurso com frequência, pondo as tabuletas na entrada das obras. Sua vantagem é obter candidatos que costumam passar pelo local, presumindo-se que </a:t>
            </a:r>
            <a:r>
              <a:rPr lang="pt-BR" sz="3200" dirty="0" smtClean="0"/>
              <a:t>morem </a:t>
            </a:r>
            <a:r>
              <a:rPr lang="pt-BR" sz="3200" dirty="0"/>
              <a:t>perto ou estejam habituados com as redondezas.</a:t>
            </a:r>
          </a:p>
          <a:p>
            <a:endParaRPr lang="pt-BR" dirty="0"/>
          </a:p>
        </p:txBody>
      </p:sp>
    </p:spTree>
    <p:extLst>
      <p:ext uri="{BB962C8B-B14F-4D97-AF65-F5344CB8AC3E}">
        <p14:creationId xmlns:p14="http://schemas.microsoft.com/office/powerpoint/2010/main" val="119008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5509200"/>
          </a:xfrm>
          <a:prstGeom prst="rect">
            <a:avLst/>
          </a:prstGeom>
          <a:noFill/>
        </p:spPr>
        <p:txBody>
          <a:bodyPr wrap="square" rtlCol="0">
            <a:spAutoFit/>
          </a:bodyPr>
          <a:lstStyle/>
          <a:p>
            <a:pPr algn="just"/>
            <a:r>
              <a:rPr lang="pt-BR" sz="3200" i="1" dirty="0" smtClean="0"/>
              <a:t>	</a:t>
            </a:r>
            <a:r>
              <a:rPr lang="pt-BR" sz="3200" i="1" u="sng" dirty="0" smtClean="0"/>
              <a:t>Informações </a:t>
            </a:r>
            <a:r>
              <a:rPr lang="pt-BR" sz="3200" i="1" u="sng" dirty="0"/>
              <a:t>em quadros de avisos:</a:t>
            </a:r>
            <a:r>
              <a:rPr lang="pt-BR" sz="3200" dirty="0"/>
              <a:t> são utilizadas por algumas empresas industriais que consideram proveitoso recrutar candidatos recomendados pelos seus empregados. Sua vantagem é o baixo custo e, em alguns casos, o fato de trazer candidatos que sejam, de alguma forma, conhecidos. Esta última vantagem, porém, é “uma faca de dois gumes”. Na maioria dos casos, os empregados que trazem conhecidos para se candidatarem estão mais interessados em servir o candidato que à empresa: podem recomendar seus conhecidos, mesmo que não tenham perfil adequado à vaga disponível. Claro que há certo comprometimento daquele que indica, mas, dependendo de </a:t>
            </a:r>
            <a:endParaRPr lang="pt-BR" sz="3200" dirty="0" smtClean="0"/>
          </a:p>
          <a:p>
            <a:pPr algn="just"/>
            <a:r>
              <a:rPr lang="pt-BR" sz="3200" dirty="0" smtClean="0"/>
              <a:t>quem </a:t>
            </a:r>
            <a:r>
              <a:rPr lang="pt-BR" sz="3200" dirty="0"/>
              <a:t>indica, pode ser um fato negativo para a escolha. </a:t>
            </a:r>
          </a:p>
        </p:txBody>
      </p:sp>
    </p:spTree>
    <p:extLst>
      <p:ext uri="{BB962C8B-B14F-4D97-AF65-F5344CB8AC3E}">
        <p14:creationId xmlns:p14="http://schemas.microsoft.com/office/powerpoint/2010/main" val="2697617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07577"/>
            <a:ext cx="12192000" cy="6494085"/>
          </a:xfrm>
          <a:prstGeom prst="rect">
            <a:avLst/>
          </a:prstGeom>
          <a:noFill/>
        </p:spPr>
        <p:txBody>
          <a:bodyPr wrap="square" rtlCol="0">
            <a:spAutoFit/>
          </a:bodyPr>
          <a:lstStyle/>
          <a:p>
            <a:pPr algn="just"/>
            <a:r>
              <a:rPr lang="pt-BR" sz="3200" i="1" dirty="0" smtClean="0"/>
              <a:t>	</a:t>
            </a:r>
            <a:r>
              <a:rPr lang="pt-BR" sz="3200" i="1" u="sng" dirty="0" smtClean="0"/>
              <a:t>Apresentações </a:t>
            </a:r>
            <a:r>
              <a:rPr lang="pt-BR" sz="3200" i="1" u="sng" dirty="0"/>
              <a:t>ou indicações:</a:t>
            </a:r>
            <a:r>
              <a:rPr lang="pt-BR" sz="3200" dirty="0"/>
              <a:t> estamos presumindo que a apresentação foi espontânea e não partiu de um anúncio interno da empresa. Em consequência, os fatores negativos tendem a ser ampliados. É preciso considerar também a área de onde partiu a indicação e aquela para a qual se recruta. Este método de recrutamento para admitir novos empregados pode funcionar adequadamente na área de produção, especialmente numa empresa industrial, desde que não seja o único a ser usado, mas não costuma dar certo na área de vendas, principalmente se utilizado de forma sistemática; pois, nesta área, deve haver competição entre os vendedores, ao contrário da cooperação </a:t>
            </a:r>
            <a:r>
              <a:rPr lang="pt-BR" sz="3200" dirty="0" smtClean="0"/>
              <a:t>que </a:t>
            </a:r>
            <a:r>
              <a:rPr lang="pt-BR" sz="3200" dirty="0"/>
              <a:t>é indispensável na área de produção. A admissão de um bom </a:t>
            </a:r>
            <a:endParaRPr lang="pt-BR" sz="3200" dirty="0" smtClean="0"/>
          </a:p>
          <a:p>
            <a:pPr algn="just"/>
            <a:r>
              <a:rPr lang="pt-BR" sz="3200" dirty="0" smtClean="0"/>
              <a:t>vendedor </a:t>
            </a:r>
            <a:r>
              <a:rPr lang="pt-BR" sz="3200" dirty="0"/>
              <a:t>poderia deixar mal os vendedores </a:t>
            </a:r>
            <a:endParaRPr lang="pt-BR" sz="3200" dirty="0" smtClean="0"/>
          </a:p>
          <a:p>
            <a:pPr algn="just"/>
            <a:r>
              <a:rPr lang="pt-BR" sz="3200" dirty="0" smtClean="0"/>
              <a:t>acomodados e</a:t>
            </a:r>
            <a:r>
              <a:rPr lang="pt-BR" sz="3200" dirty="0"/>
              <a:t>, por isto, eles tendem a evita-la.</a:t>
            </a:r>
          </a:p>
        </p:txBody>
      </p:sp>
    </p:spTree>
    <p:extLst>
      <p:ext uri="{BB962C8B-B14F-4D97-AF65-F5344CB8AC3E}">
        <p14:creationId xmlns:p14="http://schemas.microsoft.com/office/powerpoint/2010/main" val="1524139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793376"/>
            <a:ext cx="12192000" cy="3816429"/>
          </a:xfrm>
          <a:prstGeom prst="rect">
            <a:avLst/>
          </a:prstGeom>
          <a:noFill/>
        </p:spPr>
        <p:txBody>
          <a:bodyPr wrap="square" rtlCol="0">
            <a:spAutoFit/>
          </a:bodyPr>
          <a:lstStyle/>
          <a:p>
            <a:pPr algn="just"/>
            <a:r>
              <a:rPr lang="pt-BR" sz="3200" i="1" dirty="0" smtClean="0"/>
              <a:t>	</a:t>
            </a:r>
            <a:r>
              <a:rPr lang="pt-BR" sz="3200" i="1" u="sng" dirty="0" smtClean="0"/>
              <a:t>Indicação </a:t>
            </a:r>
            <a:r>
              <a:rPr lang="pt-BR" sz="3200" i="1" u="sng" dirty="0"/>
              <a:t>de empregados:</a:t>
            </a:r>
            <a:r>
              <a:rPr lang="pt-BR" sz="3200" dirty="0"/>
              <a:t> no método de </a:t>
            </a:r>
            <a:r>
              <a:rPr lang="pt-BR" sz="3200" i="1" dirty="0"/>
              <a:t>indicação de empregados,</a:t>
            </a:r>
            <a:r>
              <a:rPr lang="pt-BR" sz="3200" dirty="0"/>
              <a:t> pede-se a pessoa altamente confiáveis e identificadas com a empresa que indiquem pessoas de confiança que tenham perfil adequado a vaga. O assunto fica restrito a um grupo seleto que colabora no recrutamento do candidato com o perfil adequado. Difere dos casos anteriores, porque não se abre ao grande público a incumbência de encontrar a pessoa desejada.</a:t>
            </a:r>
          </a:p>
          <a:p>
            <a:endParaRPr lang="pt-BR" dirty="0"/>
          </a:p>
        </p:txBody>
      </p:sp>
    </p:spTree>
    <p:extLst>
      <p:ext uri="{BB962C8B-B14F-4D97-AF65-F5344CB8AC3E}">
        <p14:creationId xmlns:p14="http://schemas.microsoft.com/office/powerpoint/2010/main" val="5401499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237129"/>
            <a:ext cx="12192000" cy="3323987"/>
          </a:xfrm>
          <a:prstGeom prst="rect">
            <a:avLst/>
          </a:prstGeom>
          <a:noFill/>
        </p:spPr>
        <p:txBody>
          <a:bodyPr wrap="square" rtlCol="0">
            <a:spAutoFit/>
          </a:bodyPr>
          <a:lstStyle/>
          <a:p>
            <a:pPr algn="just"/>
            <a:r>
              <a:rPr lang="pt-BR" sz="3200" i="1" dirty="0" smtClean="0"/>
              <a:t>	</a:t>
            </a:r>
            <a:r>
              <a:rPr lang="pt-BR" sz="3200" i="1" u="sng" dirty="0" smtClean="0"/>
              <a:t>Apresentações </a:t>
            </a:r>
            <a:r>
              <a:rPr lang="pt-BR" sz="3200" i="1" u="sng" dirty="0"/>
              <a:t>espontâneas:</a:t>
            </a:r>
            <a:r>
              <a:rPr lang="pt-BR" sz="3200" dirty="0"/>
              <a:t> são comuns nas grandes empresas, especialmente quando possuem bom conceito. Quase sempre, os currículos vão para o cadastro geral de candidatos para consultas futuras quando existirem vagas. Em alguns casos, esses candidatos são chamados para preencher um formulário denominado </a:t>
            </a:r>
            <a:r>
              <a:rPr lang="pt-BR" sz="3200" i="1" dirty="0"/>
              <a:t>proposta de emprego</a:t>
            </a:r>
            <a:r>
              <a:rPr lang="pt-BR" sz="3200" dirty="0"/>
              <a:t>.</a:t>
            </a:r>
          </a:p>
          <a:p>
            <a:endParaRPr lang="pt-BR" dirty="0"/>
          </a:p>
        </p:txBody>
      </p:sp>
    </p:spTree>
    <p:extLst>
      <p:ext uri="{BB962C8B-B14F-4D97-AF65-F5344CB8AC3E}">
        <p14:creationId xmlns:p14="http://schemas.microsoft.com/office/powerpoint/2010/main" val="3695668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753035"/>
            <a:ext cx="12192000" cy="4524315"/>
          </a:xfrm>
          <a:prstGeom prst="rect">
            <a:avLst/>
          </a:prstGeom>
          <a:noFill/>
        </p:spPr>
        <p:txBody>
          <a:bodyPr wrap="square" rtlCol="0">
            <a:spAutoFit/>
          </a:bodyPr>
          <a:lstStyle/>
          <a:p>
            <a:pPr algn="just"/>
            <a:r>
              <a:rPr lang="pt-BR" sz="3200" i="1" dirty="0" smtClean="0"/>
              <a:t>	</a:t>
            </a:r>
            <a:r>
              <a:rPr lang="pt-BR" sz="3200" i="1" u="sng" dirty="0" smtClean="0"/>
              <a:t>Agências </a:t>
            </a:r>
            <a:r>
              <a:rPr lang="pt-BR" sz="3200" i="1" u="sng" dirty="0"/>
              <a:t>de emprego:</a:t>
            </a:r>
            <a:r>
              <a:rPr lang="pt-BR" sz="3200" dirty="0"/>
              <a:t> quando a empresa não dispõe de pessoal para recrutamento e seleção, porque seu tamanho não justifica a existência de uma unidade para isso, ou porque a alta administração entende que não convém internalizar esse serviço, uma alternativa é a utilização de </a:t>
            </a:r>
            <a:r>
              <a:rPr lang="pt-BR" sz="3200" i="1" dirty="0"/>
              <a:t>agências de emprego</a:t>
            </a:r>
            <a:r>
              <a:rPr lang="pt-BR" sz="3200" dirty="0"/>
              <a:t>, isto é, empresas especializadas em recrutar e selecionar candidatos para as vagas existentes e apresenta-los para decisão final da empresa. Algumas empresas, que dispõem de unidades próprias de recrutamento e seleção, também costumam usar agências de emprego em momentos de “pico” de atividade. </a:t>
            </a:r>
          </a:p>
        </p:txBody>
      </p:sp>
      <p:sp>
        <p:nvSpPr>
          <p:cNvPr id="4" name="CaixaDeTexto 3"/>
          <p:cNvSpPr txBox="1"/>
          <p:nvPr/>
        </p:nvSpPr>
        <p:spPr>
          <a:xfrm>
            <a:off x="5847374" y="6118412"/>
            <a:ext cx="497252" cy="584775"/>
          </a:xfrm>
          <a:prstGeom prst="rect">
            <a:avLst/>
          </a:prstGeom>
          <a:noFill/>
        </p:spPr>
        <p:txBody>
          <a:bodyPr wrap="none" rtlCol="0">
            <a:spAutoFit/>
          </a:bodyPr>
          <a:lstStyle/>
          <a:p>
            <a:r>
              <a:rPr lang="pt-BR" sz="3200" dirty="0" smtClean="0"/>
              <a:t>...</a:t>
            </a:r>
            <a:endParaRPr lang="pt-BR" sz="3200" dirty="0"/>
          </a:p>
        </p:txBody>
      </p:sp>
    </p:spTree>
    <p:extLst>
      <p:ext uri="{BB962C8B-B14F-4D97-AF65-F5344CB8AC3E}">
        <p14:creationId xmlns:p14="http://schemas.microsoft.com/office/powerpoint/2010/main" val="298372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981635"/>
            <a:ext cx="12192000" cy="3539430"/>
          </a:xfrm>
          <a:prstGeom prst="rect">
            <a:avLst/>
          </a:prstGeom>
          <a:noFill/>
        </p:spPr>
        <p:txBody>
          <a:bodyPr wrap="square" rtlCol="0">
            <a:spAutoFit/>
          </a:bodyPr>
          <a:lstStyle/>
          <a:p>
            <a:pPr algn="just"/>
            <a:r>
              <a:rPr lang="pt-BR" sz="3200" dirty="0" smtClean="0"/>
              <a:t>	A </a:t>
            </a:r>
            <a:r>
              <a:rPr lang="pt-BR" sz="3200" dirty="0"/>
              <a:t>escolha de uma boa agência é muito importante, pois a admissão da pessoa certa é fundamental para o êxito da empresa e algumas agências estão mais interessadas no faturamento dos serviços do que em escolher o candidato ideal. Dificilmente se entregaria a responsabilidade pelo recrutamento e seleção de uma pessoa de alto nível a uma agência do gênero aqui considerado. Para isto, existem as empresas de </a:t>
            </a:r>
            <a:r>
              <a:rPr lang="pt-BR" sz="3200" i="1" dirty="0" err="1"/>
              <a:t>headhunting</a:t>
            </a:r>
            <a:r>
              <a:rPr lang="pt-BR" sz="3200" i="1" dirty="0"/>
              <a:t>.</a:t>
            </a:r>
            <a:endParaRPr lang="pt-BR" sz="3200" dirty="0"/>
          </a:p>
        </p:txBody>
      </p:sp>
    </p:spTree>
    <p:extLst>
      <p:ext uri="{BB962C8B-B14F-4D97-AF65-F5344CB8AC3E}">
        <p14:creationId xmlns:p14="http://schemas.microsoft.com/office/powerpoint/2010/main" val="30738685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3447"/>
            <a:ext cx="12192000" cy="7263527"/>
          </a:xfrm>
          <a:prstGeom prst="rect">
            <a:avLst/>
          </a:prstGeom>
          <a:noFill/>
        </p:spPr>
        <p:txBody>
          <a:bodyPr wrap="square" rtlCol="0">
            <a:spAutoFit/>
          </a:bodyPr>
          <a:lstStyle/>
          <a:p>
            <a:pPr algn="just"/>
            <a:r>
              <a:rPr lang="pt-BR" sz="3200" i="1" u="sng" dirty="0"/>
              <a:t>Intercâmbio com outras empresas:</a:t>
            </a:r>
            <a:r>
              <a:rPr lang="pt-BR" sz="3200" dirty="0"/>
              <a:t> como a maioria das grandes empresas trabalha com cadastro e candidatos e como os responsáveis pelos serviços de recrutamento e seleção, em geral, conhecem seus colegas de profissão e mantem com eles bons contatos, existe amplo </a:t>
            </a:r>
            <a:r>
              <a:rPr lang="pt-BR" sz="3200" i="1" dirty="0"/>
              <a:t>intercâmbio com outras empresas</a:t>
            </a:r>
            <a:r>
              <a:rPr lang="pt-BR" sz="3200" dirty="0"/>
              <a:t> para fins de troca de informações sobre os candidatos a emprego; inclusive permitindo o acesso dos responsáveis pelo recrutamento seleção de algumas empresas selecionadas ao cadastro de outra. Dessa forma, as unidades de recrutamento </a:t>
            </a:r>
            <a:r>
              <a:rPr lang="pt-BR" sz="3200" dirty="0" smtClean="0"/>
              <a:t>atuam </a:t>
            </a:r>
            <a:r>
              <a:rPr lang="pt-BR" sz="3200" dirty="0"/>
              <a:t>buscando candidatos onde estiverem cadastrados. Por isso, em alguns casos, um candidato pode se oferecer para </a:t>
            </a:r>
            <a:endParaRPr lang="pt-BR" sz="3200" dirty="0" smtClean="0"/>
          </a:p>
          <a:p>
            <a:pPr algn="just"/>
            <a:r>
              <a:rPr lang="pt-BR" sz="3200" dirty="0" smtClean="0"/>
              <a:t>trabalhar </a:t>
            </a:r>
            <a:r>
              <a:rPr lang="pt-BR" sz="3200" dirty="0"/>
              <a:t>numa empresa a ser chamado para uma entrevista </a:t>
            </a:r>
            <a:endParaRPr lang="pt-BR" sz="3200" dirty="0" smtClean="0"/>
          </a:p>
          <a:p>
            <a:pPr algn="just"/>
            <a:r>
              <a:rPr lang="pt-BR" sz="3200" dirty="0" smtClean="0"/>
              <a:t>de </a:t>
            </a:r>
            <a:r>
              <a:rPr lang="pt-BR" sz="3200" dirty="0"/>
              <a:t>seleção por outra empresa para ele desconhecida, </a:t>
            </a:r>
            <a:endParaRPr lang="pt-BR" sz="3200" dirty="0" smtClean="0"/>
          </a:p>
          <a:p>
            <a:pPr algn="just"/>
            <a:r>
              <a:rPr lang="pt-BR" sz="3200" dirty="0" smtClean="0"/>
              <a:t>sem que saiba por quê. O fato explica-se pelo acesso que </a:t>
            </a:r>
          </a:p>
          <a:p>
            <a:pPr algn="just"/>
            <a:r>
              <a:rPr lang="pt-BR" sz="3200" dirty="0" smtClean="0"/>
              <a:t>teve a segunda empresa ao cadastro da primeira.</a:t>
            </a:r>
          </a:p>
          <a:p>
            <a:endParaRPr lang="pt-BR" dirty="0"/>
          </a:p>
        </p:txBody>
      </p:sp>
    </p:spTree>
    <p:extLst>
      <p:ext uri="{BB962C8B-B14F-4D97-AF65-F5344CB8AC3E}">
        <p14:creationId xmlns:p14="http://schemas.microsoft.com/office/powerpoint/2010/main" val="3944828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551329"/>
            <a:ext cx="12192000" cy="4801314"/>
          </a:xfrm>
          <a:prstGeom prst="rect">
            <a:avLst/>
          </a:prstGeom>
          <a:noFill/>
        </p:spPr>
        <p:txBody>
          <a:bodyPr wrap="square" rtlCol="0">
            <a:spAutoFit/>
          </a:bodyPr>
          <a:lstStyle/>
          <a:p>
            <a:pPr algn="just"/>
            <a:r>
              <a:rPr lang="pt-BR" sz="3200" dirty="0" smtClean="0"/>
              <a:t>	Na </a:t>
            </a:r>
            <a:r>
              <a:rPr lang="pt-BR" sz="3200" dirty="0"/>
              <a:t>maioria das grandes metrópoles e suas áreas adjacentes, estão organizados centros de intercâmbio de informações sobre vagas e candidatos. Em geral os responsáveis pelo recrutamento e seleção das empresas participantes se reúnem uma vez por mês para trocarem informações sobre os perfis dos candidatos desejados para as vagas disponíveis e sobre os empregados que a empresa terá que dispensar por motivos que não tem relação nem com o desempenho nem com as qualificações desses empregados e que ela recomendaria para serem admitidos em outra.</a:t>
            </a:r>
          </a:p>
          <a:p>
            <a:endParaRPr lang="pt-BR" dirty="0"/>
          </a:p>
        </p:txBody>
      </p:sp>
    </p:spTree>
    <p:extLst>
      <p:ext uri="{BB962C8B-B14F-4D97-AF65-F5344CB8AC3E}">
        <p14:creationId xmlns:p14="http://schemas.microsoft.com/office/powerpoint/2010/main" val="41195043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425388"/>
            <a:ext cx="12192000" cy="2339102"/>
          </a:xfrm>
          <a:prstGeom prst="rect">
            <a:avLst/>
          </a:prstGeom>
          <a:noFill/>
        </p:spPr>
        <p:txBody>
          <a:bodyPr wrap="square" rtlCol="0">
            <a:spAutoFit/>
          </a:bodyPr>
          <a:lstStyle/>
          <a:p>
            <a:pPr algn="just"/>
            <a:r>
              <a:rPr lang="pt-BR" sz="3200" i="1" dirty="0" smtClean="0"/>
              <a:t>	</a:t>
            </a:r>
            <a:r>
              <a:rPr lang="pt-BR" sz="3200" i="1" u="sng" dirty="0" smtClean="0"/>
              <a:t>Anúncios </a:t>
            </a:r>
            <a:r>
              <a:rPr lang="pt-BR" sz="3200" i="1" u="sng" dirty="0"/>
              <a:t>em revistas técnicas:</a:t>
            </a:r>
            <a:r>
              <a:rPr lang="pt-BR" sz="3200" dirty="0"/>
              <a:t> são pouco usados, sendo útil para o recrutamento de técnicos muito especializados. As grandes empresas não costumam usá-los, mas empresas técnicas de pequeno porte ou empresas de projetos podem emprega-los</a:t>
            </a:r>
          </a:p>
          <a:p>
            <a:endParaRPr lang="pt-BR" dirty="0"/>
          </a:p>
        </p:txBody>
      </p:sp>
    </p:spTree>
    <p:extLst>
      <p:ext uri="{BB962C8B-B14F-4D97-AF65-F5344CB8AC3E}">
        <p14:creationId xmlns:p14="http://schemas.microsoft.com/office/powerpoint/2010/main" val="3346499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494085"/>
          </a:xfrm>
          <a:prstGeom prst="rect">
            <a:avLst/>
          </a:prstGeom>
          <a:noFill/>
        </p:spPr>
        <p:txBody>
          <a:bodyPr wrap="square" rtlCol="0">
            <a:spAutoFit/>
          </a:bodyPr>
          <a:lstStyle/>
          <a:p>
            <a:pPr algn="ctr"/>
            <a:r>
              <a:rPr lang="pt-BR" sz="3200" b="1" dirty="0"/>
              <a:t>Recrutamento e seleção de pessoas</a:t>
            </a:r>
            <a:endParaRPr lang="pt-BR" sz="3200" dirty="0"/>
          </a:p>
          <a:p>
            <a:pPr algn="just"/>
            <a:r>
              <a:rPr lang="pt-BR" sz="3200" dirty="0" smtClean="0"/>
              <a:t>	Seleção </a:t>
            </a:r>
            <a:r>
              <a:rPr lang="pt-BR" sz="3200" dirty="0"/>
              <a:t>e Admissão poderiam ser agrupadas como admissão, pois o objetivo é admitir pessoas certas, sendo um instrumento para isto. No entanto, preferimos diferenciá-las em virtude da importância das atividades de seleção. Gasta-se mais tempo e dinheiro para consertar problemas causados por pessoas inadequadas do que com uma boa seleção.</a:t>
            </a:r>
          </a:p>
          <a:p>
            <a:pPr algn="just"/>
            <a:r>
              <a:rPr lang="pt-BR" sz="3200" dirty="0" smtClean="0"/>
              <a:t>	O </a:t>
            </a:r>
            <a:r>
              <a:rPr lang="pt-BR" sz="3200" dirty="0"/>
              <a:t>êxito de uma empresa depende da competência e da motivação dos seus empregados, de quem é admitido e de quem é demitido; e suma: de manter na empresa a equipe adequada para produzir </a:t>
            </a:r>
            <a:endParaRPr lang="pt-BR" sz="3200" dirty="0" smtClean="0"/>
          </a:p>
          <a:p>
            <a:pPr algn="just"/>
            <a:r>
              <a:rPr lang="pt-BR" sz="3200" dirty="0" smtClean="0"/>
              <a:t>com </a:t>
            </a:r>
            <a:r>
              <a:rPr lang="pt-BR" sz="3200" dirty="0"/>
              <a:t>eficiência e eficácia. Portanto, </a:t>
            </a:r>
            <a:r>
              <a:rPr lang="pt-BR" sz="3200" i="1" dirty="0"/>
              <a:t>um dos aspectos mais </a:t>
            </a:r>
            <a:endParaRPr lang="pt-BR" sz="3200" i="1" dirty="0" smtClean="0"/>
          </a:p>
          <a:p>
            <a:pPr algn="just"/>
            <a:r>
              <a:rPr lang="pt-BR" sz="3200" i="1" dirty="0" smtClean="0"/>
              <a:t>importantes </a:t>
            </a:r>
            <a:r>
              <a:rPr lang="pt-BR" sz="3200" i="1" dirty="0"/>
              <a:t>para obter resultados positivo é admitir </a:t>
            </a:r>
            <a:endParaRPr lang="pt-BR" sz="3200" i="1" dirty="0" smtClean="0"/>
          </a:p>
          <a:p>
            <a:pPr algn="just"/>
            <a:r>
              <a:rPr lang="pt-BR" sz="3200" i="1" dirty="0" smtClean="0"/>
              <a:t>pessoas </a:t>
            </a:r>
            <a:r>
              <a:rPr lang="pt-BR" sz="3200" i="1" dirty="0"/>
              <a:t>certas.</a:t>
            </a:r>
            <a:endParaRPr lang="pt-BR" sz="3200" dirty="0"/>
          </a:p>
        </p:txBody>
      </p:sp>
      <p:sp>
        <p:nvSpPr>
          <p:cNvPr id="4" name="CaixaDeTexto 3"/>
          <p:cNvSpPr txBox="1"/>
          <p:nvPr/>
        </p:nvSpPr>
        <p:spPr>
          <a:xfrm>
            <a:off x="5847374" y="6273225"/>
            <a:ext cx="497252" cy="584775"/>
          </a:xfrm>
          <a:prstGeom prst="rect">
            <a:avLst/>
          </a:prstGeom>
          <a:noFill/>
        </p:spPr>
        <p:txBody>
          <a:bodyPr wrap="none" rtlCol="0">
            <a:spAutoFit/>
          </a:bodyPr>
          <a:lstStyle/>
          <a:p>
            <a:r>
              <a:rPr lang="pt-BR" sz="3200" dirty="0" smtClean="0"/>
              <a:t>...</a:t>
            </a:r>
            <a:endParaRPr lang="pt-BR" sz="3200" dirty="0"/>
          </a:p>
        </p:txBody>
      </p:sp>
    </p:spTree>
    <p:extLst>
      <p:ext uri="{BB962C8B-B14F-4D97-AF65-F5344CB8AC3E}">
        <p14:creationId xmlns:p14="http://schemas.microsoft.com/office/powerpoint/2010/main" val="2377480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94130"/>
            <a:ext cx="12191999" cy="6494085"/>
          </a:xfrm>
          <a:prstGeom prst="rect">
            <a:avLst/>
          </a:prstGeom>
          <a:noFill/>
        </p:spPr>
        <p:txBody>
          <a:bodyPr wrap="square" rtlCol="0">
            <a:spAutoFit/>
          </a:bodyPr>
          <a:lstStyle/>
          <a:p>
            <a:pPr algn="just"/>
            <a:r>
              <a:rPr lang="pt-BR" sz="3200" i="1" dirty="0" smtClean="0"/>
              <a:t>	</a:t>
            </a:r>
            <a:r>
              <a:rPr lang="pt-BR" sz="3200" i="1" u="sng" dirty="0" smtClean="0"/>
              <a:t>Empresas </a:t>
            </a:r>
            <a:r>
              <a:rPr lang="pt-BR" sz="3200" i="1" u="sng" dirty="0"/>
              <a:t>de </a:t>
            </a:r>
            <a:r>
              <a:rPr lang="pt-BR" sz="3200" i="1" u="sng" dirty="0" err="1"/>
              <a:t>Headhunting</a:t>
            </a:r>
            <a:r>
              <a:rPr lang="pt-BR" sz="3200" i="1" u="sng" dirty="0"/>
              <a:t>:</a:t>
            </a:r>
            <a:r>
              <a:rPr lang="pt-BR" sz="3200" dirty="0"/>
              <a:t> literalmente, </a:t>
            </a:r>
            <a:r>
              <a:rPr lang="pt-BR" sz="3200" dirty="0" err="1"/>
              <a:t>headhunter</a:t>
            </a:r>
            <a:r>
              <a:rPr lang="pt-BR" sz="3200" dirty="0"/>
              <a:t> é uma expressão da língua inglesa que significa caçador de cabeças. São empresas especializadas no recrutamento e seleção de executivos de alto nível. Trabalham sempre “por encomenda”, isto é, só começam o processo a partir da solicitação do cliente. Mantêm, em geral, um cadastro muito selecionado de pessoas de alto gabarito. Fazem sempre questão de dizer que não são agências de emprego, pois não se atêm à colocação de desempregados; pelo contrário, preferem buscar seus candidatos entre os que estão empregados, partindo do princípio que um bom executivo raramente se encontra desempregado. O trabalho costuma ser artesanal, no sentido de que os sócios e </a:t>
            </a:r>
            <a:r>
              <a:rPr lang="pt-BR" sz="3200" dirty="0" smtClean="0"/>
              <a:t>gerentes </a:t>
            </a:r>
          </a:p>
          <a:p>
            <a:pPr algn="just"/>
            <a:r>
              <a:rPr lang="pt-BR" sz="3200" dirty="0" smtClean="0"/>
              <a:t>da </a:t>
            </a:r>
            <a:r>
              <a:rPr lang="pt-BR" sz="3200" dirty="0"/>
              <a:t>empresa </a:t>
            </a:r>
            <a:r>
              <a:rPr lang="pt-BR" sz="3200" i="1" dirty="0" err="1"/>
              <a:t>headhunting</a:t>
            </a:r>
            <a:r>
              <a:rPr lang="pt-BR" sz="3200" dirty="0"/>
              <a:t> saem diretamente em </a:t>
            </a:r>
            <a:endParaRPr lang="pt-BR" sz="3200" dirty="0" smtClean="0"/>
          </a:p>
          <a:p>
            <a:pPr algn="just"/>
            <a:r>
              <a:rPr lang="pt-BR" sz="3200" dirty="0" smtClean="0"/>
              <a:t>campo </a:t>
            </a:r>
            <a:r>
              <a:rPr lang="pt-BR" sz="3200" dirty="0"/>
              <a:t>em busca das pessoas procuradas.</a:t>
            </a:r>
          </a:p>
        </p:txBody>
      </p:sp>
    </p:spTree>
    <p:extLst>
      <p:ext uri="{BB962C8B-B14F-4D97-AF65-F5344CB8AC3E}">
        <p14:creationId xmlns:p14="http://schemas.microsoft.com/office/powerpoint/2010/main" val="15885212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793376"/>
            <a:ext cx="12192000" cy="4031873"/>
          </a:xfrm>
          <a:prstGeom prst="rect">
            <a:avLst/>
          </a:prstGeom>
          <a:noFill/>
        </p:spPr>
        <p:txBody>
          <a:bodyPr wrap="square" rtlCol="0">
            <a:spAutoFit/>
          </a:bodyPr>
          <a:lstStyle/>
          <a:p>
            <a:pPr algn="just"/>
            <a:r>
              <a:rPr lang="pt-BR" sz="3200" dirty="0"/>
              <a:t> </a:t>
            </a:r>
            <a:r>
              <a:rPr lang="pt-BR" sz="3200" dirty="0" smtClean="0"/>
              <a:t>	</a:t>
            </a:r>
            <a:r>
              <a:rPr lang="pt-BR" sz="3200" i="1" u="sng" dirty="0" smtClean="0"/>
              <a:t>Instituições </a:t>
            </a:r>
            <a:r>
              <a:rPr lang="pt-BR" sz="3200" i="1" u="sng" dirty="0"/>
              <a:t>de formação de mão-de-obra especializada e de profissionais de alto nível:</a:t>
            </a:r>
            <a:r>
              <a:rPr lang="pt-BR" sz="3200" dirty="0"/>
              <a:t> é efetuado em locais como universidades e escolas técnicas profissionais para o recrutamento de pessoal jovem. Algumas universidades americanas têm um órgão de </a:t>
            </a:r>
            <a:r>
              <a:rPr lang="pt-BR" sz="3200" i="1" dirty="0" err="1"/>
              <a:t>placement</a:t>
            </a:r>
            <a:r>
              <a:rPr lang="pt-BR" sz="3200" dirty="0"/>
              <a:t>, isto é, de colocação dos seus recém-formados em empresas com as quais a universidade mantenha contatos. Algumas empresas entram em contato com os coordenadores dos cursos e fazem palestras para os alunos. A maioria, porém, coloca anúncios em quadros de avisos.</a:t>
            </a:r>
          </a:p>
        </p:txBody>
      </p:sp>
    </p:spTree>
    <p:extLst>
      <p:ext uri="{BB962C8B-B14F-4D97-AF65-F5344CB8AC3E}">
        <p14:creationId xmlns:p14="http://schemas.microsoft.com/office/powerpoint/2010/main" val="73263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645459"/>
            <a:ext cx="12192000" cy="4308872"/>
          </a:xfrm>
          <a:prstGeom prst="rect">
            <a:avLst/>
          </a:prstGeom>
          <a:noFill/>
        </p:spPr>
        <p:txBody>
          <a:bodyPr wrap="square" rtlCol="0">
            <a:spAutoFit/>
          </a:bodyPr>
          <a:lstStyle/>
          <a:p>
            <a:pPr algn="just"/>
            <a:r>
              <a:rPr lang="pt-BR" sz="3200" i="1" dirty="0" smtClean="0"/>
              <a:t>	</a:t>
            </a:r>
            <a:r>
              <a:rPr lang="pt-BR" sz="3200" i="1" u="sng" dirty="0" smtClean="0"/>
              <a:t>Sites </a:t>
            </a:r>
            <a:r>
              <a:rPr lang="pt-BR" sz="3200" i="1" u="sng" dirty="0"/>
              <a:t>especializados de oferta e procura de mão-de-obra:</a:t>
            </a:r>
            <a:r>
              <a:rPr lang="pt-BR" sz="3200" dirty="0"/>
              <a:t> existem sites só para recrutamento, mas algumas empresas também fazem recrutamento por meio de páginas especializadas nos seus sites. A tendência é no sentido dessa forma de recrutamento aumentar a importância. As maiores universidades americanas já divulgam a relação dos seus recém-formados com suas características para aumentar a procura por eles. No Brasil esse processo tem se fortalecido muito. </a:t>
            </a:r>
            <a:r>
              <a:rPr lang="pt-BR" sz="3200" dirty="0" smtClean="0"/>
              <a:t>Para </a:t>
            </a:r>
            <a:r>
              <a:rPr lang="pt-BR" sz="3200" dirty="0"/>
              <a:t>muitos que procuram emprego, a Internet é onde está a ação.</a:t>
            </a:r>
          </a:p>
          <a:p>
            <a:endParaRPr lang="pt-BR" dirty="0"/>
          </a:p>
        </p:txBody>
      </p:sp>
    </p:spTree>
    <p:extLst>
      <p:ext uri="{BB962C8B-B14F-4D97-AF65-F5344CB8AC3E}">
        <p14:creationId xmlns:p14="http://schemas.microsoft.com/office/powerpoint/2010/main" val="820788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67235"/>
            <a:ext cx="12192000" cy="6986528"/>
          </a:xfrm>
          <a:prstGeom prst="rect">
            <a:avLst/>
          </a:prstGeom>
          <a:noFill/>
        </p:spPr>
        <p:txBody>
          <a:bodyPr wrap="square" rtlCol="0">
            <a:spAutoFit/>
          </a:bodyPr>
          <a:lstStyle/>
          <a:p>
            <a:pPr algn="ctr"/>
            <a:r>
              <a:rPr lang="pt-BR" sz="3200" b="1" dirty="0"/>
              <a:t>Processo de </a:t>
            </a:r>
            <a:r>
              <a:rPr lang="pt-BR" sz="3200" b="1" dirty="0" smtClean="0"/>
              <a:t>recrutamento</a:t>
            </a:r>
          </a:p>
          <a:p>
            <a:pPr algn="just"/>
            <a:r>
              <a:rPr lang="pt-BR" sz="3200" dirty="0" smtClean="0"/>
              <a:t>	Se </a:t>
            </a:r>
            <a:r>
              <a:rPr lang="pt-BR" sz="3200" dirty="0"/>
              <a:t>inicia com a requisição do pessoal. Cada empresa tem seu formulário próprio de requisição de pessoal. Este formulário, emitido pela área que requisita a admissão do empregado, deve indicar o motivo da requisição (aumento de quadro ou substituição) e o perfil desejado do empregado a ser admitido. Outras informações importantes que deve conter este formulário: o cargo, o horário de trabalho, salário previsto e a data de emissão.</a:t>
            </a:r>
          </a:p>
          <a:p>
            <a:pPr algn="just"/>
            <a:r>
              <a:rPr lang="pt-BR" sz="3200" dirty="0" smtClean="0"/>
              <a:t>	Quando </a:t>
            </a:r>
            <a:r>
              <a:rPr lang="pt-BR" sz="3200" dirty="0"/>
              <a:t>se trata de aumento de quadro, o órgão de recrutamento e seleção deve checar se esse aumento estava previsto e, caso contrário solicitar que a área requisitante obtenha autorização. Caso </a:t>
            </a:r>
            <a:r>
              <a:rPr lang="pt-BR" sz="3200" dirty="0" smtClean="0"/>
              <a:t>se </a:t>
            </a:r>
          </a:p>
          <a:p>
            <a:pPr algn="just"/>
            <a:r>
              <a:rPr lang="pt-BR" sz="3200" dirty="0" smtClean="0"/>
              <a:t>trate </a:t>
            </a:r>
            <a:r>
              <a:rPr lang="pt-BR" sz="3200" dirty="0"/>
              <a:t>de substituição, deve-se procurar verificar </a:t>
            </a:r>
            <a:r>
              <a:rPr lang="pt-BR" sz="3200" dirty="0" smtClean="0"/>
              <a:t>quem </a:t>
            </a:r>
          </a:p>
          <a:p>
            <a:pPr algn="just"/>
            <a:r>
              <a:rPr lang="pt-BR" sz="3200" dirty="0" smtClean="0"/>
              <a:t>saiu </a:t>
            </a:r>
            <a:r>
              <a:rPr lang="pt-BR" sz="3200" dirty="0"/>
              <a:t>da empresa, ou está saindo, qual o seu salário </a:t>
            </a:r>
            <a:r>
              <a:rPr lang="pt-BR" sz="3200" dirty="0" smtClean="0"/>
              <a:t>e </a:t>
            </a:r>
            <a:r>
              <a:rPr lang="pt-BR" sz="3200" dirty="0"/>
              <a:t>as </a:t>
            </a:r>
            <a:endParaRPr lang="pt-BR" sz="3200" dirty="0" smtClean="0"/>
          </a:p>
          <a:p>
            <a:pPr algn="just"/>
            <a:r>
              <a:rPr lang="pt-BR" sz="3200" dirty="0" smtClean="0"/>
              <a:t>razões </a:t>
            </a:r>
            <a:r>
              <a:rPr lang="pt-BR" sz="3200" dirty="0"/>
              <a:t>da saída. </a:t>
            </a:r>
          </a:p>
        </p:txBody>
      </p:sp>
    </p:spTree>
    <p:extLst>
      <p:ext uri="{BB962C8B-B14F-4D97-AF65-F5344CB8AC3E}">
        <p14:creationId xmlns:p14="http://schemas.microsoft.com/office/powerpoint/2010/main" val="4878871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pic>
        <p:nvPicPr>
          <p:cNvPr id="3" name="Imagem 2" descr="C:\Users\Fernando\Desktop\DAMA\Gestão de Pessoas\02-08 Aula\20170802_17471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112" y="0"/>
            <a:ext cx="4483735" cy="6873240"/>
          </a:xfrm>
          <a:prstGeom prst="rect">
            <a:avLst/>
          </a:prstGeom>
          <a:noFill/>
          <a:ln>
            <a:noFill/>
          </a:ln>
        </p:spPr>
      </p:pic>
      <p:sp>
        <p:nvSpPr>
          <p:cNvPr id="4" name="CaixaDeTexto 3"/>
          <p:cNvSpPr txBox="1"/>
          <p:nvPr/>
        </p:nvSpPr>
        <p:spPr>
          <a:xfrm>
            <a:off x="-685801" y="1196788"/>
            <a:ext cx="5862918" cy="1077218"/>
          </a:xfrm>
          <a:prstGeom prst="rect">
            <a:avLst/>
          </a:prstGeom>
          <a:noFill/>
        </p:spPr>
        <p:txBody>
          <a:bodyPr wrap="square" rtlCol="0">
            <a:spAutoFit/>
          </a:bodyPr>
          <a:lstStyle/>
          <a:p>
            <a:pPr algn="ctr"/>
            <a:r>
              <a:rPr lang="pt-BR" sz="3200" i="1" dirty="0" smtClean="0"/>
              <a:t>Modelo de Formulário de Requisição de Pessoal</a:t>
            </a:r>
            <a:endParaRPr lang="pt-BR" sz="3200" i="1" dirty="0"/>
          </a:p>
        </p:txBody>
      </p:sp>
    </p:spTree>
    <p:extLst>
      <p:ext uri="{BB962C8B-B14F-4D97-AF65-F5344CB8AC3E}">
        <p14:creationId xmlns:p14="http://schemas.microsoft.com/office/powerpoint/2010/main" val="10148223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21023"/>
            <a:ext cx="12192000" cy="5786199"/>
          </a:xfrm>
          <a:prstGeom prst="rect">
            <a:avLst/>
          </a:prstGeom>
          <a:noFill/>
        </p:spPr>
        <p:txBody>
          <a:bodyPr wrap="square" rtlCol="0">
            <a:spAutoFit/>
          </a:bodyPr>
          <a:lstStyle/>
          <a:p>
            <a:pPr algn="ctr"/>
            <a:r>
              <a:rPr lang="pt-BR" sz="3200" b="1" dirty="0"/>
              <a:t>Métodos de </a:t>
            </a:r>
            <a:r>
              <a:rPr lang="pt-BR" sz="3200" b="1" dirty="0" smtClean="0"/>
              <a:t>seleção</a:t>
            </a:r>
            <a:endParaRPr lang="pt-BR" sz="2000" b="1" dirty="0" smtClean="0"/>
          </a:p>
          <a:p>
            <a:pPr algn="ctr"/>
            <a:endParaRPr lang="pt-BR" sz="2500" i="1" dirty="0" smtClean="0"/>
          </a:p>
          <a:p>
            <a:pPr algn="just"/>
            <a:r>
              <a:rPr lang="pt-BR" sz="3200" i="1" dirty="0"/>
              <a:t>	</a:t>
            </a:r>
            <a:r>
              <a:rPr lang="pt-BR" sz="3200" i="1" u="sng" dirty="0" smtClean="0"/>
              <a:t>Entrevista </a:t>
            </a:r>
            <a:r>
              <a:rPr lang="pt-BR" sz="3200" i="1" u="sng" dirty="0"/>
              <a:t>na unidade de seleção:</a:t>
            </a:r>
            <a:r>
              <a:rPr lang="pt-BR" sz="3200" dirty="0"/>
              <a:t> é realizada com o objetivo de observar o candidato e checar as informações do currículo. O que é analisado no currículo? Basicamente a veracidade e a coerência das informações; as qualificações do candidato, seus conhecimentos, formação profissional, as razões das saídas dos últimos empregos, as realizações do candidato, as posições ocupadas, as principais atribuições que teve, sua experiência profissional etc. As informações sobre os empregos anteriores devem estar coerentes com as anotações na carteira profissional.</a:t>
            </a:r>
          </a:p>
          <a:p>
            <a:endParaRPr lang="pt-BR" dirty="0"/>
          </a:p>
        </p:txBody>
      </p:sp>
    </p:spTree>
    <p:extLst>
      <p:ext uri="{BB962C8B-B14F-4D97-AF65-F5344CB8AC3E}">
        <p14:creationId xmlns:p14="http://schemas.microsoft.com/office/powerpoint/2010/main" val="2035031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67236" y="1165920"/>
            <a:ext cx="12259236" cy="3539430"/>
          </a:xfrm>
          <a:prstGeom prst="rect">
            <a:avLst/>
          </a:prstGeom>
          <a:noFill/>
        </p:spPr>
        <p:txBody>
          <a:bodyPr wrap="square" rtlCol="0">
            <a:spAutoFit/>
          </a:bodyPr>
          <a:lstStyle/>
          <a:p>
            <a:pPr algn="just"/>
            <a:r>
              <a:rPr lang="pt-BR" sz="3200" i="1" dirty="0" smtClean="0"/>
              <a:t>	</a:t>
            </a:r>
            <a:r>
              <a:rPr lang="pt-BR" sz="3200" i="1" u="sng" dirty="0" smtClean="0"/>
              <a:t>Informações </a:t>
            </a:r>
            <a:r>
              <a:rPr lang="pt-BR" sz="3200" i="1" u="sng" dirty="0"/>
              <a:t>de pessoas confiáveis</a:t>
            </a:r>
            <a:r>
              <a:rPr lang="pt-BR" sz="3200" dirty="0"/>
              <a:t>: se o candidato é conhecido por uma pessoa em quem podemos confiar tanto em termos de capacidade de avaliação quanto em termos de integridade, não há razão para não buscarmos as informações que essa pessoa possa nos dar sobre ele. Quanto mais informações confiáveis, tanto mais provável o êxito de uma boa seleção. Claro que elas nada valem se vierem de pessoas pouco confiáveis, podendo até prejudicar o candidato.</a:t>
            </a:r>
          </a:p>
        </p:txBody>
      </p:sp>
    </p:spTree>
    <p:extLst>
      <p:ext uri="{BB962C8B-B14F-4D97-AF65-F5344CB8AC3E}">
        <p14:creationId xmlns:p14="http://schemas.microsoft.com/office/powerpoint/2010/main" val="2923264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237129"/>
            <a:ext cx="12192000" cy="2831544"/>
          </a:xfrm>
          <a:prstGeom prst="rect">
            <a:avLst/>
          </a:prstGeom>
          <a:noFill/>
        </p:spPr>
        <p:txBody>
          <a:bodyPr wrap="square" rtlCol="0">
            <a:spAutoFit/>
          </a:bodyPr>
          <a:lstStyle/>
          <a:p>
            <a:pPr algn="just"/>
            <a:r>
              <a:rPr lang="pt-BR" sz="3200" i="1" dirty="0" smtClean="0"/>
              <a:t>	</a:t>
            </a:r>
            <a:r>
              <a:rPr lang="pt-BR" sz="3200" i="1" u="sng" dirty="0" smtClean="0"/>
              <a:t>Testes </a:t>
            </a:r>
            <a:r>
              <a:rPr lang="pt-BR" sz="3200" i="1" u="sng" dirty="0"/>
              <a:t>técnico-profissionais:</a:t>
            </a:r>
            <a:r>
              <a:rPr lang="pt-BR" sz="3200" dirty="0"/>
              <a:t> a finalidade desses testes é avaliar a competência técnico-profissional do candidato. Geralmente são usados para candidatos de nível intermediário para baixo e para profissionais em início de carreira. No caso de profissionais especializados, são aplicados com a participação do órgão em que o candidato irá trabalhar.</a:t>
            </a:r>
          </a:p>
          <a:p>
            <a:pPr algn="just"/>
            <a:endParaRPr lang="pt-BR" dirty="0"/>
          </a:p>
        </p:txBody>
      </p:sp>
    </p:spTree>
    <p:extLst>
      <p:ext uri="{BB962C8B-B14F-4D97-AF65-F5344CB8AC3E}">
        <p14:creationId xmlns:p14="http://schemas.microsoft.com/office/powerpoint/2010/main" val="857369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1" y="672353"/>
            <a:ext cx="12192001" cy="4801314"/>
          </a:xfrm>
          <a:prstGeom prst="rect">
            <a:avLst/>
          </a:prstGeom>
          <a:noFill/>
        </p:spPr>
        <p:txBody>
          <a:bodyPr wrap="square" rtlCol="0">
            <a:spAutoFit/>
          </a:bodyPr>
          <a:lstStyle/>
          <a:p>
            <a:pPr algn="just"/>
            <a:r>
              <a:rPr lang="pt-BR" sz="3200" i="1" dirty="0" smtClean="0"/>
              <a:t>	</a:t>
            </a:r>
            <a:r>
              <a:rPr lang="pt-BR" sz="3200" i="1" u="sng" dirty="0" smtClean="0"/>
              <a:t>Testes </a:t>
            </a:r>
            <a:r>
              <a:rPr lang="pt-BR" sz="3200" i="1" u="sng" dirty="0"/>
              <a:t>psicológicos:</a:t>
            </a:r>
            <a:r>
              <a:rPr lang="pt-BR" sz="3200" dirty="0"/>
              <a:t> são testes para avaliar as características de personalidade e temperamento do candidato, bem como seu raciocínio lógico, espacial etc. São preparados e renovados periodicamente por instituições especializadas que os vendem às unidades de recrutamento e seleção das empresas. A necessidade de renovação periódica resulta do fato de ficarem esses testes conhecidos e, por isso, serem, após algum tempo, passíveis de manipulação. Um bom teste, bem aplicado, permite conhecer o perfil do candidato e compará-lo com o perfil desejado para o ocupante da vaga.</a:t>
            </a:r>
          </a:p>
          <a:p>
            <a:endParaRPr lang="pt-BR" dirty="0"/>
          </a:p>
        </p:txBody>
      </p:sp>
    </p:spTree>
    <p:extLst>
      <p:ext uri="{BB962C8B-B14F-4D97-AF65-F5344CB8AC3E}">
        <p14:creationId xmlns:p14="http://schemas.microsoft.com/office/powerpoint/2010/main" val="4136760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642196"/>
            <a:ext cx="12192000" cy="2831544"/>
          </a:xfrm>
          <a:prstGeom prst="rect">
            <a:avLst/>
          </a:prstGeom>
          <a:noFill/>
        </p:spPr>
        <p:txBody>
          <a:bodyPr wrap="square" rtlCol="0">
            <a:spAutoFit/>
          </a:bodyPr>
          <a:lstStyle/>
          <a:p>
            <a:pPr algn="just"/>
            <a:r>
              <a:rPr lang="pt-BR" sz="3200" i="1" dirty="0" smtClean="0"/>
              <a:t>	</a:t>
            </a:r>
            <a:r>
              <a:rPr lang="pt-BR" sz="3200" i="1" u="sng" dirty="0" smtClean="0"/>
              <a:t>Dinâmica </a:t>
            </a:r>
            <a:r>
              <a:rPr lang="pt-BR" sz="3200" i="1" u="sng" dirty="0"/>
              <a:t>em grupo:</a:t>
            </a:r>
            <a:r>
              <a:rPr lang="pt-BR" sz="3200" dirty="0"/>
              <a:t> em geral, efetuada colocando-se os candidatos numa situação simulada de trabalho e observando suas atividades e reações diante de problemas que surgem no tipo de trabalho que deverá executar. As informações obtidas costumam contribuir bastante para complementar as conseguidas nos testes.</a:t>
            </a:r>
          </a:p>
          <a:p>
            <a:endParaRPr lang="pt-BR" dirty="0"/>
          </a:p>
        </p:txBody>
      </p:sp>
    </p:spTree>
    <p:extLst>
      <p:ext uri="{BB962C8B-B14F-4D97-AF65-F5344CB8AC3E}">
        <p14:creationId xmlns:p14="http://schemas.microsoft.com/office/powerpoint/2010/main" val="190800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001643"/>
          </a:xfrm>
          <a:prstGeom prst="rect">
            <a:avLst/>
          </a:prstGeom>
          <a:noFill/>
        </p:spPr>
        <p:txBody>
          <a:bodyPr wrap="square" rtlCol="0">
            <a:spAutoFit/>
          </a:bodyPr>
          <a:lstStyle/>
          <a:p>
            <a:pPr algn="just"/>
            <a:r>
              <a:rPr lang="pt-BR" sz="3200" dirty="0" smtClean="0"/>
              <a:t>	O </a:t>
            </a:r>
            <a:r>
              <a:rPr lang="pt-BR" sz="3200" dirty="0"/>
              <a:t>futuro da empresa depende, portanto do seu processo de seleção.</a:t>
            </a:r>
          </a:p>
          <a:p>
            <a:pPr algn="just"/>
            <a:r>
              <a:rPr lang="pt-BR" sz="3200" dirty="0" smtClean="0"/>
              <a:t>	Como </a:t>
            </a:r>
            <a:r>
              <a:rPr lang="pt-BR" sz="3200" dirty="0"/>
              <a:t>podemos saber se estamos contratando a pessoa certa? Que precauções devemos tomar? Como devemos adivinhar quem vai ter condições de assumir posições de responsabilidade no futuro se as pessoas mudam? Respondendo a essas indagações devemos lembrar que se trata de uma questão probabilística e não determinística. Não podemos assegurar que o jovem promissor de hoje será o executivo ideal no futuro. Ele pode vir a ser apenas o </a:t>
            </a:r>
            <a:r>
              <a:rPr lang="pt-BR" sz="3200" dirty="0" err="1"/>
              <a:t>ex-jovem</a:t>
            </a:r>
            <a:r>
              <a:rPr lang="pt-BR" sz="3200" dirty="0"/>
              <a:t> promissor, e outros, não tão promissor, pode crescer profissional e pessoalmente para se tornar o executivo ideal. Por isso, é necessária uma atenção permanente as atividades de recursos humanos.</a:t>
            </a:r>
          </a:p>
        </p:txBody>
      </p:sp>
    </p:spTree>
    <p:extLst>
      <p:ext uri="{BB962C8B-B14F-4D97-AF65-F5344CB8AC3E}">
        <p14:creationId xmlns:p14="http://schemas.microsoft.com/office/powerpoint/2010/main" val="920255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653114"/>
            <a:ext cx="12192001" cy="4801314"/>
          </a:xfrm>
          <a:prstGeom prst="rect">
            <a:avLst/>
          </a:prstGeom>
          <a:noFill/>
        </p:spPr>
        <p:txBody>
          <a:bodyPr wrap="square" rtlCol="0">
            <a:spAutoFit/>
          </a:bodyPr>
          <a:lstStyle/>
          <a:p>
            <a:pPr algn="just"/>
            <a:r>
              <a:rPr lang="pt-BR" sz="3200" i="1" dirty="0" smtClean="0"/>
              <a:t>	</a:t>
            </a:r>
            <a:r>
              <a:rPr lang="pt-BR" sz="3200" i="1" u="sng" dirty="0" smtClean="0"/>
              <a:t>Entrevistas </a:t>
            </a:r>
            <a:r>
              <a:rPr lang="pt-BR" sz="3200" i="1" u="sng" dirty="0"/>
              <a:t>pelas chefias futuras:</a:t>
            </a:r>
            <a:r>
              <a:rPr lang="pt-BR" sz="3200" dirty="0"/>
              <a:t> após a seleção preliminar pela unidade central de recrutamento e seleção, os candidatos que passaram por essa triagem são encaminhados às chefias futuras, que devem decidir, entre os que lhes foram encaminhados, quem deve ser admitido. A decisão final tem que caber à futura chefia, pois ela é que será responsável pelo seu desempenho. Deve-se respeitar a decisão do futuro chefe mesmo se não conseguir explicar com certeza sua preferência por determinado candidato. O arbítrio é relativo: os candidatos insatisfatórios já foram eliminados.</a:t>
            </a:r>
          </a:p>
          <a:p>
            <a:endParaRPr lang="pt-BR" dirty="0"/>
          </a:p>
        </p:txBody>
      </p:sp>
    </p:spTree>
    <p:extLst>
      <p:ext uri="{BB962C8B-B14F-4D97-AF65-F5344CB8AC3E}">
        <p14:creationId xmlns:p14="http://schemas.microsoft.com/office/powerpoint/2010/main" val="22746439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389965"/>
            <a:ext cx="12192000" cy="6278642"/>
          </a:xfrm>
          <a:prstGeom prst="rect">
            <a:avLst/>
          </a:prstGeom>
          <a:noFill/>
        </p:spPr>
        <p:txBody>
          <a:bodyPr wrap="square" rtlCol="0">
            <a:spAutoFit/>
          </a:bodyPr>
          <a:lstStyle/>
          <a:p>
            <a:pPr algn="just"/>
            <a:r>
              <a:rPr lang="pt-BR" sz="3200" i="1" dirty="0" smtClean="0"/>
              <a:t>	</a:t>
            </a:r>
            <a:r>
              <a:rPr lang="pt-BR" sz="3200" i="1" u="sng" dirty="0" smtClean="0"/>
              <a:t>Informações </a:t>
            </a:r>
            <a:r>
              <a:rPr lang="pt-BR" sz="3200" i="1" u="sng" dirty="0"/>
              <a:t>de empregos anteriores:</a:t>
            </a:r>
            <a:r>
              <a:rPr lang="pt-BR" sz="3200" dirty="0"/>
              <a:t> escolhido o candidato a ser admitido, resta o processo de coleta de informações a seu respeito, deixado para o final porque envolve não apenas custo internos, mas também pagamentos a terceiros. Raramente uma empresa fornece informações sobre seus antigos empregados pelo telefone. Isto só ocorre se existirem amizades pessoais entre o futuro e o antigo empregador, e não é frequentemente nas grandes cidades. Existem empresas especializadas em coletar essas informações por escrito, que cobram honorários para isso. Elas podem vir distorcidas, especialmente se o candidato saiu brigado da antiga empresa. No entanto, </a:t>
            </a:r>
            <a:endParaRPr lang="pt-BR" sz="3200" dirty="0" smtClean="0"/>
          </a:p>
          <a:p>
            <a:pPr algn="just"/>
            <a:r>
              <a:rPr lang="pt-BR" sz="3200" dirty="0" smtClean="0"/>
              <a:t>podem </a:t>
            </a:r>
            <a:r>
              <a:rPr lang="pt-BR" sz="3200" dirty="0"/>
              <a:t>fornecer subsídios válidos para a decisão final </a:t>
            </a:r>
            <a:endParaRPr lang="pt-BR" sz="3200" dirty="0" smtClean="0"/>
          </a:p>
          <a:p>
            <a:pPr algn="just"/>
            <a:r>
              <a:rPr lang="pt-BR" sz="3200" dirty="0" smtClean="0"/>
              <a:t>sobre </a:t>
            </a:r>
            <a:r>
              <a:rPr lang="pt-BR" sz="3200" dirty="0"/>
              <a:t>admissão.</a:t>
            </a:r>
          </a:p>
          <a:p>
            <a:endParaRPr lang="pt-BR" dirty="0"/>
          </a:p>
        </p:txBody>
      </p:sp>
    </p:spTree>
    <p:extLst>
      <p:ext uri="{BB962C8B-B14F-4D97-AF65-F5344CB8AC3E}">
        <p14:creationId xmlns:p14="http://schemas.microsoft.com/office/powerpoint/2010/main" val="4100440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282388"/>
            <a:ext cx="12192000" cy="5293757"/>
          </a:xfrm>
          <a:prstGeom prst="rect">
            <a:avLst/>
          </a:prstGeom>
          <a:noFill/>
        </p:spPr>
        <p:txBody>
          <a:bodyPr wrap="square" rtlCol="0">
            <a:spAutoFit/>
          </a:bodyPr>
          <a:lstStyle/>
          <a:p>
            <a:pPr algn="just"/>
            <a:r>
              <a:rPr lang="pt-BR" sz="3200" i="1" dirty="0" smtClean="0"/>
              <a:t>	</a:t>
            </a:r>
            <a:r>
              <a:rPr lang="pt-BR" sz="3200" i="1" u="sng" dirty="0" smtClean="0"/>
              <a:t>Informações </a:t>
            </a:r>
            <a:r>
              <a:rPr lang="pt-BR" sz="3200" i="1" u="sng" dirty="0"/>
              <a:t>cadastrais:</a:t>
            </a:r>
            <a:r>
              <a:rPr lang="pt-BR" sz="3200" dirty="0"/>
              <a:t> as mesmas empresas que obtêm informações dos antigos empregado informam se os candidatos emitiram cheques sem fundos, se estão na lista do SPC e se respondem a processos. O custo das informações será tanto mais alto quanto mais completa forem. É necessário fazer a tradicional análise de custo e benefícios. Informações sobre SPC é barata e pode ser obtida rapidamente, de modo que raramente são dispensadas. Já as informações sobre empregos anteriores e as dos ofícios distribuidores são mais caras e demoradas. Raramente uma empresa admite um empregado que tenha passado cheque sem fundos.</a:t>
            </a:r>
          </a:p>
          <a:p>
            <a:endParaRPr lang="pt-BR" dirty="0"/>
          </a:p>
        </p:txBody>
      </p:sp>
    </p:spTree>
    <p:extLst>
      <p:ext uri="{BB962C8B-B14F-4D97-AF65-F5344CB8AC3E}">
        <p14:creationId xmlns:p14="http://schemas.microsoft.com/office/powerpoint/2010/main" val="24358135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694329"/>
            <a:ext cx="12192000" cy="2339102"/>
          </a:xfrm>
          <a:prstGeom prst="rect">
            <a:avLst/>
          </a:prstGeom>
          <a:noFill/>
        </p:spPr>
        <p:txBody>
          <a:bodyPr wrap="square" rtlCol="0">
            <a:spAutoFit/>
          </a:bodyPr>
          <a:lstStyle/>
          <a:p>
            <a:pPr algn="just"/>
            <a:r>
              <a:rPr lang="pt-BR" sz="3200" i="1" dirty="0" smtClean="0"/>
              <a:t>	</a:t>
            </a:r>
            <a:r>
              <a:rPr lang="pt-BR" sz="3200" i="1" u="sng" dirty="0" smtClean="0"/>
              <a:t>Exame </a:t>
            </a:r>
            <a:r>
              <a:rPr lang="pt-BR" sz="3200" i="1" u="sng" dirty="0"/>
              <a:t>médico:</a:t>
            </a:r>
            <a:r>
              <a:rPr lang="pt-BR" sz="3200" dirty="0"/>
              <a:t> é obrigatório por lei antes da admissão. Por ser caro, e pelo fato de raramente encontrar problemas que impeçam o aproveitamento do candidato, esse exame costuma ser feito após as demais etapas.</a:t>
            </a:r>
          </a:p>
          <a:p>
            <a:endParaRPr lang="pt-BR" dirty="0"/>
          </a:p>
        </p:txBody>
      </p:sp>
    </p:spTree>
    <p:extLst>
      <p:ext uri="{BB962C8B-B14F-4D97-AF65-F5344CB8AC3E}">
        <p14:creationId xmlns:p14="http://schemas.microsoft.com/office/powerpoint/2010/main" val="1180267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309420"/>
          </a:xfrm>
          <a:prstGeom prst="rect">
            <a:avLst/>
          </a:prstGeom>
          <a:noFill/>
        </p:spPr>
        <p:txBody>
          <a:bodyPr wrap="square" rtlCol="0">
            <a:spAutoFit/>
          </a:bodyPr>
          <a:lstStyle/>
          <a:p>
            <a:pPr algn="ctr"/>
            <a:r>
              <a:rPr lang="pt-BR" sz="3200" b="1" dirty="0"/>
              <a:t>Treinamento e desenvolvimento de </a:t>
            </a:r>
            <a:r>
              <a:rPr lang="pt-BR" sz="3200" b="1" dirty="0" smtClean="0"/>
              <a:t>Pessoas</a:t>
            </a:r>
          </a:p>
          <a:p>
            <a:pPr algn="ctr"/>
            <a:endParaRPr lang="pt-BR" sz="2000" b="1" dirty="0" smtClean="0"/>
          </a:p>
          <a:p>
            <a:pPr algn="just"/>
            <a:r>
              <a:rPr lang="pt-BR" sz="3200" dirty="0" smtClean="0"/>
              <a:t>	As </a:t>
            </a:r>
            <a:r>
              <a:rPr lang="pt-BR" sz="3200" dirty="0"/>
              <a:t>organizações precisam dispor de pessoas competentes e motivadas para produzir. As empresas não podem escolher se treinam ou não seus empregados, porque as pessoas são admitidas com qualificações genéricas e toda empresa tem suas peculiaridades. Sendo os recursos humanos os mais importantes em qualquer organização, a capacitação e a motivação da equipe são indispensáveis para que o trabalho seja executado com eficiência e eficácia.</a:t>
            </a:r>
          </a:p>
          <a:p>
            <a:pPr algn="just"/>
            <a:r>
              <a:rPr lang="pt-BR" sz="3200" dirty="0" smtClean="0"/>
              <a:t>	Em </a:t>
            </a:r>
            <a:r>
              <a:rPr lang="pt-BR" sz="3200" dirty="0"/>
              <a:t>que consiste o treinamento? Para que serve? Por que se usa? As empresas treinam para dispor de uma equipe de melhor </a:t>
            </a:r>
            <a:endParaRPr lang="pt-BR" sz="3200" dirty="0" smtClean="0"/>
          </a:p>
          <a:p>
            <a:pPr algn="just"/>
            <a:r>
              <a:rPr lang="pt-BR" sz="3200" dirty="0" smtClean="0"/>
              <a:t>nível e </a:t>
            </a:r>
            <a:r>
              <a:rPr lang="pt-BR" sz="3200" dirty="0"/>
              <a:t>conseguir produtividade </a:t>
            </a:r>
            <a:r>
              <a:rPr lang="pt-BR" sz="3200" dirty="0" smtClean="0"/>
              <a:t>maior </a:t>
            </a:r>
            <a:r>
              <a:rPr lang="pt-BR" sz="3200" dirty="0"/>
              <a:t>e resultados </a:t>
            </a:r>
            <a:endParaRPr lang="pt-BR" sz="3200" dirty="0" smtClean="0"/>
          </a:p>
          <a:p>
            <a:pPr algn="just"/>
            <a:r>
              <a:rPr lang="pt-BR" sz="3200" dirty="0" smtClean="0"/>
              <a:t>melhores</a:t>
            </a:r>
            <a:r>
              <a:rPr lang="pt-BR" sz="3200" dirty="0"/>
              <a:t>.</a:t>
            </a:r>
          </a:p>
        </p:txBody>
      </p:sp>
    </p:spTree>
    <p:extLst>
      <p:ext uri="{BB962C8B-B14F-4D97-AF65-F5344CB8AC3E}">
        <p14:creationId xmlns:p14="http://schemas.microsoft.com/office/powerpoint/2010/main" val="3802339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320893"/>
            <a:ext cx="12192000" cy="5293757"/>
          </a:xfrm>
          <a:prstGeom prst="rect">
            <a:avLst/>
          </a:prstGeom>
          <a:noFill/>
        </p:spPr>
        <p:txBody>
          <a:bodyPr wrap="square" rtlCol="0">
            <a:spAutoFit/>
          </a:bodyPr>
          <a:lstStyle/>
          <a:p>
            <a:pPr algn="just"/>
            <a:r>
              <a:rPr lang="pt-BR" sz="3200" dirty="0" smtClean="0"/>
              <a:t>	A </a:t>
            </a:r>
            <a:r>
              <a:rPr lang="pt-BR" sz="3200" dirty="0"/>
              <a:t>qualidade e a consistência da administração de qualquer empresa são o seu maior patrimônio, o qual precisa ser desenvolvido. Os administradores desenvolvem-se por meio das suas próprias experiências no trabalho e fora dele e são desenvolvidos pela forma como seus atuais e antigos chefes lidaram com eles.</a:t>
            </a:r>
          </a:p>
          <a:p>
            <a:pPr algn="just"/>
            <a:r>
              <a:rPr lang="pt-BR" sz="3200" dirty="0" smtClean="0"/>
              <a:t>	Cabem </a:t>
            </a:r>
            <a:r>
              <a:rPr lang="pt-BR" sz="3200" dirty="0"/>
              <a:t>aqui três observações: </a:t>
            </a:r>
          </a:p>
          <a:p>
            <a:pPr algn="just"/>
            <a:r>
              <a:rPr lang="pt-BR" sz="3200" dirty="0"/>
              <a:t>a) a ênfase que é dada ao treinamento no trabalho; </a:t>
            </a:r>
          </a:p>
          <a:p>
            <a:pPr algn="just"/>
            <a:r>
              <a:rPr lang="pt-BR" sz="3200" dirty="0"/>
              <a:t>b) o papel das chefias neste tipo de treinamento;</a:t>
            </a:r>
          </a:p>
          <a:p>
            <a:pPr algn="just"/>
            <a:r>
              <a:rPr lang="pt-BR" sz="3200" dirty="0"/>
              <a:t>c) a importância da quantidade e da consistência da administração, como o maior patrimônio da empresa.</a:t>
            </a:r>
          </a:p>
          <a:p>
            <a:endParaRPr lang="pt-BR" dirty="0"/>
          </a:p>
        </p:txBody>
      </p:sp>
    </p:spTree>
    <p:extLst>
      <p:ext uri="{BB962C8B-B14F-4D97-AF65-F5344CB8AC3E}">
        <p14:creationId xmlns:p14="http://schemas.microsoft.com/office/powerpoint/2010/main" val="1301597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66180"/>
            <a:ext cx="12192000" cy="6001643"/>
          </a:xfrm>
          <a:prstGeom prst="rect">
            <a:avLst/>
          </a:prstGeom>
          <a:noFill/>
        </p:spPr>
        <p:txBody>
          <a:bodyPr wrap="square" rtlCol="0">
            <a:spAutoFit/>
          </a:bodyPr>
          <a:lstStyle/>
          <a:p>
            <a:pPr algn="just"/>
            <a:r>
              <a:rPr lang="pt-BR" sz="3200" dirty="0" smtClean="0"/>
              <a:t>	Podemos </a:t>
            </a:r>
            <a:r>
              <a:rPr lang="pt-BR" sz="3200" dirty="0"/>
              <a:t>definir treinamento como qualquer atividade que contribua para tornar uma pessoa apta a exercer sua função ou atividade, aumentar a sua capacidade para exercer melhor essas funções ou atividades, ou prepará-las para exercer de forma eficiente novas funções ou atividades. </a:t>
            </a:r>
          </a:p>
          <a:p>
            <a:pPr algn="just"/>
            <a:r>
              <a:rPr lang="pt-BR" sz="3200" dirty="0" smtClean="0"/>
              <a:t>	O </a:t>
            </a:r>
            <a:r>
              <a:rPr lang="pt-BR" sz="3200" dirty="0"/>
              <a:t>treinamento é considerado hoje uma das principais atividades das organizações, sejam elas privadas ou públicas em todo o mundo. Num mundo em constante transformação, a necessidade de atualização e novas aprendizagens são permanentes, desde o desenvolvimento de competências profissionais até o desenvolvimento de atitudes e comportamentos. Essa é uma atividade destinada tanto para </a:t>
            </a:r>
            <a:endParaRPr lang="pt-BR" sz="3200" dirty="0" smtClean="0"/>
          </a:p>
          <a:p>
            <a:pPr algn="just"/>
            <a:r>
              <a:rPr lang="pt-BR" sz="3200" dirty="0" smtClean="0"/>
              <a:t>os </a:t>
            </a:r>
            <a:r>
              <a:rPr lang="pt-BR" sz="3200" dirty="0"/>
              <a:t>novos funcionários quanto para os já experientes.</a:t>
            </a:r>
          </a:p>
        </p:txBody>
      </p:sp>
    </p:spTree>
    <p:extLst>
      <p:ext uri="{BB962C8B-B14F-4D97-AF65-F5344CB8AC3E}">
        <p14:creationId xmlns:p14="http://schemas.microsoft.com/office/powerpoint/2010/main" val="30317804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766482"/>
            <a:ext cx="12353364" cy="569387"/>
          </a:xfrm>
          <a:prstGeom prst="rect">
            <a:avLst/>
          </a:prstGeom>
          <a:noFill/>
        </p:spPr>
        <p:txBody>
          <a:bodyPr wrap="square" rtlCol="0">
            <a:spAutoFit/>
          </a:bodyPr>
          <a:lstStyle/>
          <a:p>
            <a:r>
              <a:rPr lang="pt-BR" sz="3100" dirty="0"/>
              <a:t>Segundo </a:t>
            </a:r>
            <a:r>
              <a:rPr lang="pt-BR" sz="3100" dirty="0" err="1"/>
              <a:t>Spector</a:t>
            </a:r>
            <a:r>
              <a:rPr lang="pt-BR" sz="3100" dirty="0"/>
              <a:t> (2002), um programa de treinamento possui cinco etapas:</a:t>
            </a:r>
          </a:p>
        </p:txBody>
      </p:sp>
      <p:pic>
        <p:nvPicPr>
          <p:cNvPr id="4" name="Imagem 3"/>
          <p:cNvPicPr/>
          <p:nvPr/>
        </p:nvPicPr>
        <p:blipFill>
          <a:blip r:embed="rId3">
            <a:extLst>
              <a:ext uri="{28A0092B-C50C-407E-A947-70E740481C1C}">
                <a14:useLocalDpi xmlns:a14="http://schemas.microsoft.com/office/drawing/2010/main" val="0"/>
              </a:ext>
            </a:extLst>
          </a:blip>
          <a:srcRect/>
          <a:stretch>
            <a:fillRect/>
          </a:stretch>
        </p:blipFill>
        <p:spPr bwMode="auto">
          <a:xfrm>
            <a:off x="1156447" y="1882588"/>
            <a:ext cx="10004612" cy="2822762"/>
          </a:xfrm>
          <a:prstGeom prst="rect">
            <a:avLst/>
          </a:prstGeom>
          <a:noFill/>
          <a:ln>
            <a:noFill/>
          </a:ln>
        </p:spPr>
      </p:pic>
    </p:spTree>
    <p:extLst>
      <p:ext uri="{BB962C8B-B14F-4D97-AF65-F5344CB8AC3E}">
        <p14:creationId xmlns:p14="http://schemas.microsoft.com/office/powerpoint/2010/main" val="38830241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1" y="389965"/>
            <a:ext cx="12192000" cy="3323987"/>
          </a:xfrm>
          <a:prstGeom prst="rect">
            <a:avLst/>
          </a:prstGeom>
          <a:noFill/>
        </p:spPr>
        <p:txBody>
          <a:bodyPr wrap="square" rtlCol="0">
            <a:spAutoFit/>
          </a:bodyPr>
          <a:lstStyle/>
          <a:p>
            <a:pPr algn="ctr"/>
            <a:r>
              <a:rPr lang="pt-BR" sz="3200" b="1" dirty="0"/>
              <a:t>Tipos de </a:t>
            </a:r>
            <a:r>
              <a:rPr lang="pt-BR" sz="3200" b="1" dirty="0" smtClean="0"/>
              <a:t>treinamento</a:t>
            </a:r>
          </a:p>
          <a:p>
            <a:pPr algn="ctr"/>
            <a:endParaRPr lang="pt-BR" sz="3200" dirty="0"/>
          </a:p>
          <a:p>
            <a:pPr algn="just"/>
            <a:r>
              <a:rPr lang="pt-BR" sz="3200" dirty="0" smtClean="0"/>
              <a:t>	Podemos </a:t>
            </a:r>
            <a:r>
              <a:rPr lang="pt-BR" sz="3200" dirty="0"/>
              <a:t>classificar os tipos de treinamento quanto à forma de execução e quanto ao público-alvo.</a:t>
            </a:r>
          </a:p>
          <a:p>
            <a:pPr algn="just"/>
            <a:r>
              <a:rPr lang="pt-BR" sz="3200" dirty="0" smtClean="0"/>
              <a:t>	Quanto </a:t>
            </a:r>
            <a:r>
              <a:rPr lang="pt-BR" sz="3200" dirty="0"/>
              <a:t>à forma de execução, o treinamento pode ser no trabalho, formal interno ou formal externo.</a:t>
            </a:r>
          </a:p>
          <a:p>
            <a:endParaRPr lang="pt-BR" dirty="0"/>
          </a:p>
        </p:txBody>
      </p:sp>
    </p:spTree>
    <p:extLst>
      <p:ext uri="{BB962C8B-B14F-4D97-AF65-F5344CB8AC3E}">
        <p14:creationId xmlns:p14="http://schemas.microsoft.com/office/powerpoint/2010/main" val="32721687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457200"/>
            <a:ext cx="12192000" cy="4801314"/>
          </a:xfrm>
          <a:prstGeom prst="rect">
            <a:avLst/>
          </a:prstGeom>
          <a:noFill/>
        </p:spPr>
        <p:txBody>
          <a:bodyPr wrap="square" rtlCol="0">
            <a:spAutoFit/>
          </a:bodyPr>
          <a:lstStyle/>
          <a:p>
            <a:pPr algn="just"/>
            <a:r>
              <a:rPr lang="pt-BR" sz="3200" i="1" dirty="0" smtClean="0"/>
              <a:t>	</a:t>
            </a:r>
            <a:r>
              <a:rPr lang="pt-BR" sz="3200" i="1" u="sng" dirty="0" smtClean="0"/>
              <a:t>Treinamento </a:t>
            </a:r>
            <a:r>
              <a:rPr lang="pt-BR" sz="3200" i="1" u="sng" dirty="0"/>
              <a:t>no trabalho:</a:t>
            </a:r>
            <a:r>
              <a:rPr lang="pt-BR" sz="3200" dirty="0"/>
              <a:t> também conhecido como </a:t>
            </a:r>
            <a:r>
              <a:rPr lang="pt-BR" sz="3200" i="1" dirty="0" err="1"/>
              <a:t>on-the-job</a:t>
            </a:r>
            <a:r>
              <a:rPr lang="pt-BR" sz="3200" i="1" dirty="0"/>
              <a:t>,</a:t>
            </a:r>
            <a:r>
              <a:rPr lang="pt-BR" sz="3200" dirty="0"/>
              <a:t> é aquele que ocorre no dia-a-dia. As principais formas de treinamento no trabalho são: orientação da chefia; estabelecimento de metas e avaliações; rotação de funções (</a:t>
            </a:r>
            <a:r>
              <a:rPr lang="pt-BR" sz="3200" dirty="0" err="1"/>
              <a:t>job</a:t>
            </a:r>
            <a:r>
              <a:rPr lang="pt-BR" sz="3200" dirty="0"/>
              <a:t> </a:t>
            </a:r>
            <a:r>
              <a:rPr lang="pt-BR" sz="3200" dirty="0" err="1"/>
              <a:t>rotation</a:t>
            </a:r>
            <a:r>
              <a:rPr lang="pt-BR" sz="3200" dirty="0"/>
              <a:t>) e incumbências especiais.</a:t>
            </a:r>
          </a:p>
          <a:p>
            <a:pPr algn="just"/>
            <a:r>
              <a:rPr lang="pt-BR" sz="3200" dirty="0"/>
              <a:t>A </a:t>
            </a:r>
            <a:r>
              <a:rPr lang="pt-BR" sz="3200" i="1" dirty="0"/>
              <a:t>orientação da chefia</a:t>
            </a:r>
            <a:r>
              <a:rPr lang="pt-BR" sz="3200" dirty="0"/>
              <a:t> é a principal forma de treinamento no trabalho. Cada vez que o chefe orienta o subordinado, ele está treinando. O próprio exemplo do chefe pode ser a melhor forma de treinamento no trabalho. O chefe deve ser um educador do seu grupo, tanto no plano técnico como no moral.</a:t>
            </a:r>
          </a:p>
          <a:p>
            <a:endParaRPr lang="pt-BR" dirty="0"/>
          </a:p>
        </p:txBody>
      </p:sp>
    </p:spTree>
    <p:extLst>
      <p:ext uri="{BB962C8B-B14F-4D97-AF65-F5344CB8AC3E}">
        <p14:creationId xmlns:p14="http://schemas.microsoft.com/office/powerpoint/2010/main" val="27658400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1" y="0"/>
            <a:ext cx="12192001" cy="7478970"/>
          </a:xfrm>
          <a:prstGeom prst="rect">
            <a:avLst/>
          </a:prstGeom>
          <a:noFill/>
        </p:spPr>
        <p:txBody>
          <a:bodyPr wrap="square" rtlCol="0">
            <a:spAutoFit/>
          </a:bodyPr>
          <a:lstStyle/>
          <a:p>
            <a:pPr algn="ctr"/>
            <a:r>
              <a:rPr lang="pt-BR" sz="3200" b="1" dirty="0"/>
              <a:t>Prioridade para recrutamento </a:t>
            </a:r>
            <a:r>
              <a:rPr lang="pt-BR" sz="3200" b="1" dirty="0" smtClean="0"/>
              <a:t>interno</a:t>
            </a:r>
          </a:p>
          <a:p>
            <a:pPr algn="just"/>
            <a:r>
              <a:rPr lang="pt-BR" sz="3200" dirty="0" smtClean="0"/>
              <a:t>	O </a:t>
            </a:r>
            <a:r>
              <a:rPr lang="pt-BR" sz="3200" dirty="0"/>
              <a:t>aproveitamento do pessoal da empresa, em geral, motiva todos os empregados, sinalizando a disposição de promover a “prata da casa” e de criar perspectivas de carreira. Além disso, costuma ser mais rápido, pois as pessoas estão disponíveis e as vagas são preenchidas mais depressa. O custo de admissão é praticamente nulo.</a:t>
            </a:r>
            <a:r>
              <a:rPr lang="pt-BR" sz="3200" i="1" dirty="0"/>
              <a:t> Se houver uma boa avaliação dos candidatos</a:t>
            </a:r>
            <a:r>
              <a:rPr lang="pt-BR" sz="3200" dirty="0"/>
              <a:t>, a probabilidade de acerto tende a ser maior, uma vez que eles já estão na empresa e são conhecidos. Para que isso seja feito com segurança, porém, é necessária uma boa avaliação. Existem inúmeros exemplos de promoções malsucedidas por </a:t>
            </a:r>
            <a:endParaRPr lang="pt-BR" sz="3200" dirty="0" smtClean="0"/>
          </a:p>
          <a:p>
            <a:pPr algn="just"/>
            <a:r>
              <a:rPr lang="pt-BR" sz="3200" dirty="0" smtClean="0"/>
              <a:t>falta de </a:t>
            </a:r>
            <a:r>
              <a:rPr lang="pt-BR" sz="3200" dirty="0"/>
              <a:t>conhecimento adequado das qualificações do pessoal, </a:t>
            </a:r>
            <a:endParaRPr lang="pt-BR" sz="3200" dirty="0" smtClean="0"/>
          </a:p>
          <a:p>
            <a:pPr algn="just"/>
            <a:r>
              <a:rPr lang="pt-BR" sz="3200" dirty="0" smtClean="0"/>
              <a:t>causando </a:t>
            </a:r>
            <a:r>
              <a:rPr lang="pt-BR" sz="3200" dirty="0"/>
              <a:t>a perda de bons empregados</a:t>
            </a:r>
            <a:r>
              <a:rPr lang="pt-BR" sz="3200" dirty="0" smtClean="0"/>
              <a:t>.</a:t>
            </a:r>
            <a:r>
              <a:rPr lang="pt-BR" sz="3200" dirty="0"/>
              <a:t> Se o processo </a:t>
            </a:r>
            <a:endParaRPr lang="pt-BR" sz="3200" dirty="0" smtClean="0"/>
          </a:p>
          <a:p>
            <a:pPr algn="just"/>
            <a:r>
              <a:rPr lang="pt-BR" sz="3200" dirty="0" smtClean="0"/>
              <a:t>de </a:t>
            </a:r>
            <a:r>
              <a:rPr lang="pt-BR" sz="3200" dirty="0"/>
              <a:t>promoções não for bem administrado, pode gerar </a:t>
            </a:r>
            <a:endParaRPr lang="pt-BR" sz="3200" dirty="0" smtClean="0"/>
          </a:p>
          <a:p>
            <a:pPr algn="just"/>
            <a:r>
              <a:rPr lang="pt-BR" sz="3200" dirty="0" smtClean="0"/>
              <a:t>frustrações </a:t>
            </a:r>
            <a:r>
              <a:rPr lang="pt-BR" sz="3200" dirty="0"/>
              <a:t>nos que não forem promovidos. </a:t>
            </a:r>
            <a:endParaRPr lang="pt-BR" sz="3200" dirty="0" smtClean="0"/>
          </a:p>
          <a:p>
            <a:pPr algn="just"/>
            <a:endParaRPr lang="pt-BR" sz="3200" dirty="0"/>
          </a:p>
        </p:txBody>
      </p:sp>
    </p:spTree>
    <p:extLst>
      <p:ext uri="{BB962C8B-B14F-4D97-AF65-F5344CB8AC3E}">
        <p14:creationId xmlns:p14="http://schemas.microsoft.com/office/powerpoint/2010/main" val="2820761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001643"/>
          </a:xfrm>
          <a:prstGeom prst="rect">
            <a:avLst/>
          </a:prstGeom>
          <a:noFill/>
        </p:spPr>
        <p:txBody>
          <a:bodyPr wrap="square" rtlCol="0">
            <a:spAutoFit/>
          </a:bodyPr>
          <a:lstStyle/>
          <a:p>
            <a:pPr algn="just"/>
            <a:r>
              <a:rPr lang="pt-BR" sz="3200" dirty="0"/>
              <a:t>A </a:t>
            </a:r>
            <a:r>
              <a:rPr lang="pt-BR" sz="3200" i="1" dirty="0"/>
              <a:t>rotação de funções</a:t>
            </a:r>
            <a:r>
              <a:rPr lang="pt-BR" sz="3200" dirty="0"/>
              <a:t> (</a:t>
            </a:r>
            <a:r>
              <a:rPr lang="pt-BR" sz="3200" dirty="0" err="1"/>
              <a:t>job</a:t>
            </a:r>
            <a:r>
              <a:rPr lang="pt-BR" sz="3200" dirty="0"/>
              <a:t> </a:t>
            </a:r>
            <a:r>
              <a:rPr lang="pt-BR" sz="3200" dirty="0" err="1"/>
              <a:t>rotation</a:t>
            </a:r>
            <a:r>
              <a:rPr lang="pt-BR" sz="3200" dirty="0"/>
              <a:t>) é uma das técnicas mais usadas nas grandes empresas para treinar seu pessoal e para prepara-lo para novas posições. Novas funções sempre representam, oportunidades de novos aprendizados, mas existem limitações a essa rotação, pois ela deve manter as pessoas em posições compatíveis com a sua formação básica. A rotação de funções traz pequenos inconvenientes, pois os novos ocupantes não terão um conhecimento tão completo das novas funções quanto os que já ocupavam a algum tempo. Por outro lado, os antigos ocupantes poderão ter vícios e podem estar acomodados. Diz o ditado: “vassoura nova varre melhor”. A principal vantagem da rotação </a:t>
            </a:r>
            <a:endParaRPr lang="pt-BR" sz="3200" dirty="0" smtClean="0"/>
          </a:p>
          <a:p>
            <a:pPr algn="just"/>
            <a:r>
              <a:rPr lang="pt-BR" sz="3200" dirty="0" smtClean="0"/>
              <a:t>de </a:t>
            </a:r>
            <a:r>
              <a:rPr lang="pt-BR" sz="3200" dirty="0"/>
              <a:t>funções é aumentar a visão global ou sistêmica do </a:t>
            </a:r>
            <a:endParaRPr lang="pt-BR" sz="3200" dirty="0" smtClean="0"/>
          </a:p>
          <a:p>
            <a:pPr algn="just"/>
            <a:r>
              <a:rPr lang="pt-BR" sz="3200" dirty="0" smtClean="0"/>
              <a:t>pessoal </a:t>
            </a:r>
            <a:r>
              <a:rPr lang="pt-BR" sz="3200" dirty="0"/>
              <a:t>da empresa.</a:t>
            </a:r>
          </a:p>
        </p:txBody>
      </p:sp>
    </p:spTree>
    <p:extLst>
      <p:ext uri="{BB962C8B-B14F-4D97-AF65-F5344CB8AC3E}">
        <p14:creationId xmlns:p14="http://schemas.microsoft.com/office/powerpoint/2010/main" val="25033888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3447"/>
            <a:ext cx="12192000" cy="5293757"/>
          </a:xfrm>
          <a:prstGeom prst="rect">
            <a:avLst/>
          </a:prstGeom>
          <a:noFill/>
        </p:spPr>
        <p:txBody>
          <a:bodyPr wrap="square" rtlCol="0">
            <a:spAutoFit/>
          </a:bodyPr>
          <a:lstStyle/>
          <a:p>
            <a:pPr algn="just"/>
            <a:r>
              <a:rPr lang="pt-BR" sz="3200" dirty="0" smtClean="0"/>
              <a:t>	Algumas </a:t>
            </a:r>
            <a:r>
              <a:rPr lang="pt-BR" sz="3200" dirty="0"/>
              <a:t>pessoas são treinadas por meio de </a:t>
            </a:r>
            <a:r>
              <a:rPr lang="pt-BR" sz="3200" b="1" dirty="0"/>
              <a:t>incumbências especiais</a:t>
            </a:r>
            <a:r>
              <a:rPr lang="pt-BR" sz="3200" dirty="0"/>
              <a:t>: participação em comitês e grupos de trabalho; acompanhamento de pessoas mais experientes em viagens de negociação; estudos e trabalhos de planejamento; acompanhamento de novos projetos; e muitas outras atividades que se constituem em fontes de aprendizado. Entre as incumbências especiais, encontram-se também as viagens de treinamento, no país ou no exterior, com a finalidade de observar os trabalhos em outras empresas ou em outros locais da mesma empresa. Quase sempre, é exigido um relatório um relatório com observações e recomendações.</a:t>
            </a:r>
          </a:p>
          <a:p>
            <a:endParaRPr lang="pt-BR" dirty="0"/>
          </a:p>
        </p:txBody>
      </p:sp>
    </p:spTree>
    <p:extLst>
      <p:ext uri="{BB962C8B-B14F-4D97-AF65-F5344CB8AC3E}">
        <p14:creationId xmlns:p14="http://schemas.microsoft.com/office/powerpoint/2010/main" val="2616308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61365"/>
            <a:ext cx="12192000" cy="5293757"/>
          </a:xfrm>
          <a:prstGeom prst="rect">
            <a:avLst/>
          </a:prstGeom>
          <a:noFill/>
        </p:spPr>
        <p:txBody>
          <a:bodyPr wrap="square" rtlCol="0">
            <a:spAutoFit/>
          </a:bodyPr>
          <a:lstStyle/>
          <a:p>
            <a:pPr algn="ctr"/>
            <a:r>
              <a:rPr lang="pt-BR" sz="3200" b="1" dirty="0"/>
              <a:t>Treinamento Formal Interno</a:t>
            </a:r>
            <a:endParaRPr lang="pt-BR" sz="3200" dirty="0"/>
          </a:p>
          <a:p>
            <a:pPr algn="just"/>
            <a:r>
              <a:rPr lang="pt-BR" sz="3200" dirty="0" smtClean="0"/>
              <a:t>	É </a:t>
            </a:r>
            <a:r>
              <a:rPr lang="pt-BR" sz="3200" dirty="0"/>
              <a:t>programando executado pela empresa exclusivamente para seus empregados, mas realizado fora do ambiente de </a:t>
            </a:r>
            <a:r>
              <a:rPr lang="pt-BR" sz="3200" dirty="0" smtClean="0"/>
              <a:t>trabalho. </a:t>
            </a:r>
            <a:r>
              <a:rPr lang="pt-BR" sz="3200" dirty="0"/>
              <a:t>São cursos, palestras e seminários de capacitação, de aperfeiçoamento, de desenvolvimento pessoal, para melhorar o desempenho das pessoas na função que exercem ou para prepara-las para novas funções</a:t>
            </a:r>
            <a:r>
              <a:rPr lang="pt-BR" sz="3200" dirty="0" smtClean="0"/>
              <a:t>.</a:t>
            </a:r>
          </a:p>
          <a:p>
            <a:pPr algn="just"/>
            <a:r>
              <a:rPr lang="pt-BR" sz="3200" dirty="0" smtClean="0"/>
              <a:t>	A </a:t>
            </a:r>
            <a:r>
              <a:rPr lang="pt-BR" sz="3200" dirty="0"/>
              <a:t>vantagem desse tipo treinamento sobre o externo é que pode ser projetado para atender especificamente às necessidades da empresa. O programa é desenhado sob medida para os tópicos que a empresa considera serem suas prioridades. </a:t>
            </a:r>
          </a:p>
          <a:p>
            <a:endParaRPr lang="pt-BR" dirty="0"/>
          </a:p>
        </p:txBody>
      </p:sp>
    </p:spTree>
    <p:extLst>
      <p:ext uri="{BB962C8B-B14F-4D97-AF65-F5344CB8AC3E}">
        <p14:creationId xmlns:p14="http://schemas.microsoft.com/office/powerpoint/2010/main" val="7852783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1" y="389965"/>
            <a:ext cx="12192000" cy="4801314"/>
          </a:xfrm>
          <a:prstGeom prst="rect">
            <a:avLst/>
          </a:prstGeom>
          <a:noFill/>
        </p:spPr>
        <p:txBody>
          <a:bodyPr wrap="square" rtlCol="0">
            <a:spAutoFit/>
          </a:bodyPr>
          <a:lstStyle/>
          <a:p>
            <a:pPr algn="ctr"/>
            <a:r>
              <a:rPr lang="pt-BR" sz="3200" b="1" dirty="0"/>
              <a:t>Treinamento Formal Externo</a:t>
            </a:r>
            <a:r>
              <a:rPr lang="pt-BR" sz="3200" dirty="0"/>
              <a:t> </a:t>
            </a:r>
            <a:endParaRPr lang="pt-BR" sz="3200" dirty="0" smtClean="0"/>
          </a:p>
          <a:p>
            <a:pPr algn="ctr"/>
            <a:endParaRPr lang="pt-BR" sz="3200" dirty="0" smtClean="0"/>
          </a:p>
          <a:p>
            <a:pPr algn="just"/>
            <a:r>
              <a:rPr lang="pt-BR" sz="3200" dirty="0" smtClean="0"/>
              <a:t>	Aberto </a:t>
            </a:r>
            <a:r>
              <a:rPr lang="pt-BR" sz="3200" dirty="0"/>
              <a:t>ao público, programado e executado por universidades e demais instituições de educação, de treinamento empresarial e de formação de mão-de-obra especializada. É um tipo de treinamento vantajoso para empresas que não precisam treinar muitas pessoas.</a:t>
            </a:r>
          </a:p>
          <a:p>
            <a:pPr algn="just"/>
            <a:r>
              <a:rPr lang="pt-BR" sz="3200" dirty="0"/>
              <a:t>Quanto ao público-alvo, o treinamento pode ser dividido em: integração de novos empregados; formação de trainees; capacitação técnico-profissional e desenvolvimento de executivos.</a:t>
            </a:r>
          </a:p>
          <a:p>
            <a:endParaRPr lang="pt-BR" dirty="0"/>
          </a:p>
        </p:txBody>
      </p:sp>
    </p:spTree>
    <p:extLst>
      <p:ext uri="{BB962C8B-B14F-4D97-AF65-F5344CB8AC3E}">
        <p14:creationId xmlns:p14="http://schemas.microsoft.com/office/powerpoint/2010/main" val="655268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1" y="0"/>
            <a:ext cx="12192001" cy="6771084"/>
          </a:xfrm>
          <a:prstGeom prst="rect">
            <a:avLst/>
          </a:prstGeom>
          <a:noFill/>
        </p:spPr>
        <p:txBody>
          <a:bodyPr wrap="square" rtlCol="0">
            <a:spAutoFit/>
          </a:bodyPr>
          <a:lstStyle/>
          <a:p>
            <a:pPr algn="just"/>
            <a:r>
              <a:rPr lang="pt-BR" sz="3200" i="1" dirty="0" smtClean="0"/>
              <a:t>	</a:t>
            </a:r>
            <a:r>
              <a:rPr lang="pt-BR" sz="3200" i="1" u="sng" dirty="0" smtClean="0"/>
              <a:t>Integração </a:t>
            </a:r>
            <a:r>
              <a:rPr lang="pt-BR" sz="3200" i="1" u="sng" dirty="0"/>
              <a:t>de novos empregados:</a:t>
            </a:r>
            <a:r>
              <a:rPr lang="pt-BR" sz="3200" dirty="0"/>
              <a:t> vimos em que consiste a integração no estudo de recrutamento e seleção. Uma forma especial de integração é o programa de </a:t>
            </a:r>
            <a:r>
              <a:rPr lang="pt-BR" sz="3200" i="1" dirty="0"/>
              <a:t>trainees</a:t>
            </a:r>
            <a:r>
              <a:rPr lang="pt-BR" sz="3200" i="1" dirty="0" smtClean="0"/>
              <a:t>.</a:t>
            </a:r>
          </a:p>
          <a:p>
            <a:pPr algn="just"/>
            <a:endParaRPr lang="pt-BR" sz="2000" i="1" dirty="0" smtClean="0"/>
          </a:p>
          <a:p>
            <a:pPr algn="just"/>
            <a:r>
              <a:rPr lang="pt-BR" sz="3200" i="1" dirty="0" smtClean="0"/>
              <a:t>	</a:t>
            </a:r>
            <a:r>
              <a:rPr lang="pt-BR" sz="3200" i="1" u="sng" dirty="0" smtClean="0"/>
              <a:t>Formação </a:t>
            </a:r>
            <a:r>
              <a:rPr lang="pt-BR" sz="3200" i="1" u="sng" dirty="0"/>
              <a:t>de trainees:</a:t>
            </a:r>
            <a:r>
              <a:rPr lang="pt-BR" sz="3200" dirty="0"/>
              <a:t> esse tipo de programa destina-se a pessoal jovem, em geral de nível superior, com pouco temo de empresa. A finalidade dos programas de </a:t>
            </a:r>
            <a:r>
              <a:rPr lang="pt-BR" sz="3200" i="1" dirty="0"/>
              <a:t>trainees</a:t>
            </a:r>
            <a:r>
              <a:rPr lang="pt-BR" sz="3200" dirty="0"/>
              <a:t> é preparar esse pessoal para assumir posições de responsabilidade na organização. Além de um programa de integração completo e detalhado, abrange, frequentemente, uma formação técnica nos aspectos de maior interesse da empresa. O programa pode levar desde poucas semanas </a:t>
            </a:r>
            <a:endParaRPr lang="pt-BR" sz="3200" dirty="0" smtClean="0"/>
          </a:p>
          <a:p>
            <a:pPr algn="just"/>
            <a:r>
              <a:rPr lang="pt-BR" sz="3200" dirty="0" smtClean="0"/>
              <a:t>até </a:t>
            </a:r>
            <a:r>
              <a:rPr lang="pt-BR" sz="3200" dirty="0"/>
              <a:t>muitos meses.</a:t>
            </a:r>
          </a:p>
          <a:p>
            <a:pPr algn="just"/>
            <a:endParaRPr lang="pt-BR" sz="3200" dirty="0"/>
          </a:p>
          <a:p>
            <a:endParaRPr lang="pt-BR" dirty="0"/>
          </a:p>
        </p:txBody>
      </p:sp>
    </p:spTree>
    <p:extLst>
      <p:ext uri="{BB962C8B-B14F-4D97-AF65-F5344CB8AC3E}">
        <p14:creationId xmlns:p14="http://schemas.microsoft.com/office/powerpoint/2010/main" val="37562160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968187"/>
            <a:ext cx="12192000" cy="3323987"/>
          </a:xfrm>
          <a:prstGeom prst="rect">
            <a:avLst/>
          </a:prstGeom>
          <a:noFill/>
        </p:spPr>
        <p:txBody>
          <a:bodyPr wrap="square" rtlCol="0">
            <a:spAutoFit/>
          </a:bodyPr>
          <a:lstStyle/>
          <a:p>
            <a:pPr algn="just"/>
            <a:r>
              <a:rPr lang="pt-BR" sz="3200" i="1" dirty="0" smtClean="0"/>
              <a:t>	</a:t>
            </a:r>
            <a:r>
              <a:rPr lang="pt-BR" sz="3200" i="1" u="sng" dirty="0" smtClean="0"/>
              <a:t>Capacitação </a:t>
            </a:r>
            <a:r>
              <a:rPr lang="pt-BR" sz="3200" i="1" u="sng" dirty="0"/>
              <a:t>técnico-profissional:</a:t>
            </a:r>
            <a:r>
              <a:rPr lang="pt-BR" sz="3200" dirty="0"/>
              <a:t> destina-se a melhorar o desempenho de profissionais nas funções que já exercem, ou capacitá-los para funções, em geral, de maior dificuldade. Esse tipo de programa não se destina à formação de executivos para exercerem funções gerenciais de alto nível, mas aperfeiçoamento de profissionais em assuntos técnicos.</a:t>
            </a:r>
          </a:p>
          <a:p>
            <a:endParaRPr lang="pt-BR" dirty="0"/>
          </a:p>
        </p:txBody>
      </p:sp>
    </p:spTree>
    <p:extLst>
      <p:ext uri="{BB962C8B-B14F-4D97-AF65-F5344CB8AC3E}">
        <p14:creationId xmlns:p14="http://schemas.microsoft.com/office/powerpoint/2010/main" val="4218478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995082"/>
            <a:ext cx="12192001" cy="3323987"/>
          </a:xfrm>
          <a:prstGeom prst="rect">
            <a:avLst/>
          </a:prstGeom>
          <a:noFill/>
        </p:spPr>
        <p:txBody>
          <a:bodyPr wrap="square" rtlCol="0">
            <a:spAutoFit/>
          </a:bodyPr>
          <a:lstStyle/>
          <a:p>
            <a:pPr algn="just"/>
            <a:r>
              <a:rPr lang="pt-BR" sz="3200" i="1" dirty="0" smtClean="0"/>
              <a:t>	</a:t>
            </a:r>
            <a:r>
              <a:rPr lang="pt-BR" sz="3200" i="1" u="sng" dirty="0" smtClean="0"/>
              <a:t>Desenvolvimento </a:t>
            </a:r>
            <a:r>
              <a:rPr lang="pt-BR" sz="3200" i="1" u="sng" dirty="0"/>
              <a:t>de executivos</a:t>
            </a:r>
            <a:r>
              <a:rPr lang="pt-BR" sz="3200" dirty="0"/>
              <a:t>: é um programa destinado a formar os futuros administradores de alto nível da empresa, e que, muitas vezes, fica sob a responsabilidade de executivos de alto gabarito que não cuidam dos demais programas de treinamento. O público-alvo são executivos de alto potencial que parecem ter relações de assumir posições de alta responsabilidade.</a:t>
            </a:r>
          </a:p>
          <a:p>
            <a:endParaRPr lang="pt-BR" dirty="0"/>
          </a:p>
        </p:txBody>
      </p:sp>
    </p:spTree>
    <p:extLst>
      <p:ext uri="{BB962C8B-B14F-4D97-AF65-F5344CB8AC3E}">
        <p14:creationId xmlns:p14="http://schemas.microsoft.com/office/powerpoint/2010/main" val="4152060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423372"/>
            <a:ext cx="12192000" cy="4308872"/>
          </a:xfrm>
          <a:prstGeom prst="rect">
            <a:avLst/>
          </a:prstGeom>
          <a:noFill/>
        </p:spPr>
        <p:txBody>
          <a:bodyPr wrap="square" rtlCol="0">
            <a:spAutoFit/>
          </a:bodyPr>
          <a:lstStyle/>
          <a:p>
            <a:pPr algn="just"/>
            <a:r>
              <a:rPr lang="pt-BR" sz="3200" dirty="0" smtClean="0"/>
              <a:t>	O </a:t>
            </a:r>
            <a:r>
              <a:rPr lang="pt-BR" sz="3200" dirty="0"/>
              <a:t>recrutamento externo traz pessoas com novas experiências, conhecimentos e percepções, que podem colaborar para aperfeiçoar os procedimentos da empresa e para sensibilizar a administração para o ambiente externo e o mercado. O ideal é mesclar os dois tipos de recrutamento, embora priorizando o interno. Nada dever rígido em administração. Todas as organizações  tem seus vícios e cacoetes, que podem ser válidos ou não. A pessoa recrutada externamente tem, em geral, mais espírito crítico para avaliar as práticas e procedimentos.</a:t>
            </a:r>
          </a:p>
          <a:p>
            <a:endParaRPr lang="pt-BR" dirty="0"/>
          </a:p>
        </p:txBody>
      </p:sp>
    </p:spTree>
    <p:extLst>
      <p:ext uri="{BB962C8B-B14F-4D97-AF65-F5344CB8AC3E}">
        <p14:creationId xmlns:p14="http://schemas.microsoft.com/office/powerpoint/2010/main" val="12304231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001643"/>
          </a:xfrm>
          <a:prstGeom prst="rect">
            <a:avLst/>
          </a:prstGeom>
          <a:noFill/>
        </p:spPr>
        <p:txBody>
          <a:bodyPr wrap="square" rtlCol="0">
            <a:spAutoFit/>
          </a:bodyPr>
          <a:lstStyle/>
          <a:p>
            <a:pPr algn="ctr"/>
            <a:r>
              <a:rPr lang="pt-BR" sz="3200" b="1" dirty="0"/>
              <a:t>Métodos de recrutamento </a:t>
            </a:r>
            <a:r>
              <a:rPr lang="pt-BR" sz="3200" b="1" dirty="0" smtClean="0"/>
              <a:t>externo</a:t>
            </a:r>
          </a:p>
          <a:p>
            <a:pPr algn="ctr"/>
            <a:endParaRPr lang="pt-BR" sz="2000" b="1" dirty="0" smtClean="0"/>
          </a:p>
          <a:p>
            <a:pPr algn="just"/>
            <a:r>
              <a:rPr lang="pt-BR" sz="3200" b="1" dirty="0" smtClean="0"/>
              <a:t>	Anúncios </a:t>
            </a:r>
            <a:r>
              <a:rPr lang="pt-BR" sz="3200" b="1" dirty="0"/>
              <a:t>na mídia:</a:t>
            </a:r>
            <a:r>
              <a:rPr lang="pt-BR" sz="3200" dirty="0"/>
              <a:t> consistem em divulgar a vaga em jornais ou revistas de grande circulação ou voltados para um público específico. Em casos especiais, podem ser úteis anúncios em estações de rádio de grande audiência para cargos menos qualificados, quando existem muitas vagas. Raramente se usam anúncios em televisão, em virtude de custo elevado.</a:t>
            </a:r>
          </a:p>
          <a:p>
            <a:pPr algn="just"/>
            <a:r>
              <a:rPr lang="pt-BR" sz="3200" dirty="0" smtClean="0"/>
              <a:t>	Os </a:t>
            </a:r>
            <a:r>
              <a:rPr lang="pt-BR" sz="3200" dirty="0"/>
              <a:t>jornais de grande circulação constituem o veículo de divulgação tradicional para o recrutamento. Os anúncios podem ser de dois tipos: </a:t>
            </a:r>
            <a:r>
              <a:rPr lang="pt-BR" sz="3200" u="sng" dirty="0"/>
              <a:t>aberto e fechado.</a:t>
            </a:r>
            <a:r>
              <a:rPr lang="pt-BR" sz="3200" dirty="0"/>
              <a:t> </a:t>
            </a:r>
          </a:p>
          <a:p>
            <a:endParaRPr lang="pt-BR" sz="3200" dirty="0"/>
          </a:p>
        </p:txBody>
      </p:sp>
    </p:spTree>
    <p:extLst>
      <p:ext uri="{BB962C8B-B14F-4D97-AF65-F5344CB8AC3E}">
        <p14:creationId xmlns:p14="http://schemas.microsoft.com/office/powerpoint/2010/main" val="8184963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282388"/>
            <a:ext cx="12192000" cy="5016758"/>
          </a:xfrm>
          <a:prstGeom prst="rect">
            <a:avLst/>
          </a:prstGeom>
          <a:noFill/>
        </p:spPr>
        <p:txBody>
          <a:bodyPr wrap="square" rtlCol="0">
            <a:spAutoFit/>
          </a:bodyPr>
          <a:lstStyle/>
          <a:p>
            <a:pPr algn="just"/>
            <a:r>
              <a:rPr lang="pt-BR" sz="3200" i="1" dirty="0" smtClean="0"/>
              <a:t>	</a:t>
            </a:r>
            <a:r>
              <a:rPr lang="pt-BR" sz="3200" i="1" u="sng" dirty="0" smtClean="0"/>
              <a:t>Anúncio </a:t>
            </a:r>
            <a:r>
              <a:rPr lang="pt-BR" sz="3200" i="1" u="sng" dirty="0"/>
              <a:t>fechado:</a:t>
            </a:r>
            <a:r>
              <a:rPr lang="pt-BR" sz="3200" i="1" dirty="0"/>
              <a:t> </a:t>
            </a:r>
            <a:r>
              <a:rPr lang="pt-BR" sz="3200" dirty="0"/>
              <a:t>é o que não indica quem está recrutando. Nesse caso, pode-se as respostas sejam enviadas para uma caixa postal ou para a portaria do jornal sob determinado número de registro. A maioria das empresas, especialmente nas grandes cidades, prefere esse tipo de anúncio, para evitar aglomerações nas suas portas e para não evidenciar a necessidade de recrutamento ostensivo, que, se muito frequente, pode macular a imagem da empresa. Os anúncios podem ainda ser mistos, indicando o nome da empresa, mas não a unidade que possui a vaga ne o endereço, solicitando o envio para a portaria do jornal como no anúncio fechado.</a:t>
            </a:r>
          </a:p>
        </p:txBody>
      </p:sp>
    </p:spTree>
    <p:extLst>
      <p:ext uri="{BB962C8B-B14F-4D97-AF65-F5344CB8AC3E}">
        <p14:creationId xmlns:p14="http://schemas.microsoft.com/office/powerpoint/2010/main" val="7158926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436819"/>
            <a:ext cx="12192000" cy="4308872"/>
          </a:xfrm>
          <a:prstGeom prst="rect">
            <a:avLst/>
          </a:prstGeom>
          <a:noFill/>
        </p:spPr>
        <p:txBody>
          <a:bodyPr wrap="square" rtlCol="0">
            <a:spAutoFit/>
          </a:bodyPr>
          <a:lstStyle/>
          <a:p>
            <a:pPr algn="just"/>
            <a:r>
              <a:rPr lang="pt-BR" sz="3200" i="1" dirty="0" smtClean="0"/>
              <a:t>	</a:t>
            </a:r>
            <a:r>
              <a:rPr lang="pt-BR" sz="3200" i="1" u="sng" dirty="0" smtClean="0"/>
              <a:t>Anúncio </a:t>
            </a:r>
            <a:r>
              <a:rPr lang="pt-BR" sz="3200" i="1" u="sng" dirty="0"/>
              <a:t>aberto:</a:t>
            </a:r>
            <a:r>
              <a:rPr lang="pt-BR" sz="3200" dirty="0"/>
              <a:t> indica quem recruta, são usados, em alguns casos, por empresas que gozam de alto conceito, com a finalidade de atrair maior número de respostas. Outra razão é estimular respostas de candidatos que poderiam desconfiar que estariam respondendo ara outra sua própria empresa. Muitos bons candidatos deixam de responder a anúncios por esse motivo, pois os empregadores não costumam aceitar bem o fato de um empregado estar procurando emprego, interpretando-o como insatisfação em relação à empresa.</a:t>
            </a:r>
          </a:p>
          <a:p>
            <a:endParaRPr lang="pt-BR" dirty="0"/>
          </a:p>
        </p:txBody>
      </p:sp>
    </p:spTree>
    <p:extLst>
      <p:ext uri="{BB962C8B-B14F-4D97-AF65-F5344CB8AC3E}">
        <p14:creationId xmlns:p14="http://schemas.microsoft.com/office/powerpoint/2010/main" val="550411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94129"/>
            <a:ext cx="12192000" cy="5509200"/>
          </a:xfrm>
          <a:prstGeom prst="rect">
            <a:avLst/>
          </a:prstGeom>
          <a:noFill/>
        </p:spPr>
        <p:txBody>
          <a:bodyPr wrap="square" rtlCol="0">
            <a:spAutoFit/>
          </a:bodyPr>
          <a:lstStyle/>
          <a:p>
            <a:pPr algn="just"/>
            <a:r>
              <a:rPr lang="pt-BR" dirty="0" smtClean="0"/>
              <a:t>	</a:t>
            </a:r>
            <a:r>
              <a:rPr lang="pt-BR" sz="3200" dirty="0" smtClean="0"/>
              <a:t>Um </a:t>
            </a:r>
            <a:r>
              <a:rPr lang="pt-BR" sz="3200" dirty="0"/>
              <a:t>anúncio em jornal de grande circulação não é barato, mas tende a proporcionar grande quantidade de respostas. Na maioria dos casos existe uma correlação positiva entre o preço do anúncio e a tiragem do jornal, mas temos que considerar o público que lê o jornal em que se anuncia. Não vai recrutar um soldador com anúncio no </a:t>
            </a:r>
            <a:r>
              <a:rPr lang="pt-BR" sz="3200" i="1" dirty="0"/>
              <a:t>Estado de S. Paulo,</a:t>
            </a:r>
            <a:r>
              <a:rPr lang="pt-BR" sz="3200" dirty="0"/>
              <a:t> no </a:t>
            </a:r>
            <a:r>
              <a:rPr lang="pt-BR" sz="3200" i="1" dirty="0"/>
              <a:t>Globo</a:t>
            </a:r>
            <a:r>
              <a:rPr lang="pt-BR" sz="3200" dirty="0"/>
              <a:t>, ou na </a:t>
            </a:r>
            <a:r>
              <a:rPr lang="pt-BR" sz="3200" i="1" dirty="0"/>
              <a:t>Folha de S. Paulo</a:t>
            </a:r>
            <a:r>
              <a:rPr lang="pt-BR" sz="3200" dirty="0"/>
              <a:t>, na mesma forma que não se recruta um agente financeiro com anúncios no </a:t>
            </a:r>
            <a:r>
              <a:rPr lang="pt-BR" sz="3200" i="1" dirty="0"/>
              <a:t>Diário do Povo,</a:t>
            </a:r>
            <a:r>
              <a:rPr lang="pt-BR" sz="3200" dirty="0"/>
              <a:t> no </a:t>
            </a:r>
            <a:r>
              <a:rPr lang="pt-BR" sz="3200" i="1" dirty="0"/>
              <a:t>Extra</a:t>
            </a:r>
            <a:r>
              <a:rPr lang="pt-BR" sz="3200" dirty="0"/>
              <a:t> ou no </a:t>
            </a:r>
            <a:r>
              <a:rPr lang="pt-BR" sz="3200" i="1" dirty="0"/>
              <a:t>O Dia.</a:t>
            </a:r>
            <a:r>
              <a:rPr lang="pt-BR" sz="3200" dirty="0"/>
              <a:t> A escolha do veículo de divulgação é fundamental: temos que considerar a importância de termos bons candidatos para as vagas, a possibilidade de usarmos outros métodos de recrutamento e o preço do anúncio.</a:t>
            </a:r>
          </a:p>
        </p:txBody>
      </p:sp>
    </p:spTree>
    <p:extLst>
      <p:ext uri="{BB962C8B-B14F-4D97-AF65-F5344CB8AC3E}">
        <p14:creationId xmlns:p14="http://schemas.microsoft.com/office/powerpoint/2010/main" val="3171044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341</Words>
  <Application>Microsoft Office PowerPoint</Application>
  <PresentationFormat>Widescreen</PresentationFormat>
  <Paragraphs>106</Paragraphs>
  <Slides>46</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46</vt:i4>
      </vt:variant>
    </vt:vector>
  </HeadingPairs>
  <TitlesOfParts>
    <vt:vector size="50"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Fernando</dc:creator>
  <cp:lastModifiedBy>Fernando</cp:lastModifiedBy>
  <cp:revision>18</cp:revision>
  <dcterms:created xsi:type="dcterms:W3CDTF">2017-07-29T12:04:38Z</dcterms:created>
  <dcterms:modified xsi:type="dcterms:W3CDTF">2017-08-02T18:21:25Z</dcterms:modified>
</cp:coreProperties>
</file>