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79" r:id="rId26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7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1902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4539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805984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3762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0788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26336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83393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682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2676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550811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2640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C4872-FA8F-4268-8EA3-8FC5A4C3F658}" type="datetimeFigureOut">
              <a:rPr lang="pt-BR" smtClean="0"/>
              <a:t>26/07/2017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DD4E8-AF13-4EE5-86FC-81522BDDDEC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83138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1494" y="-101256"/>
            <a:ext cx="7140388" cy="7056713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0986247" y="6360459"/>
            <a:ext cx="8899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 smtClean="0"/>
              <a:t>Aula 01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6386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0" y="322728"/>
            <a:ext cx="1219200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Essas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transformações exigiram mudanças também nos processos de trabalho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Flexibilidade nos processos e estruturas das organizações. 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Tomada de decisões rápidas e eficazes.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Ambientes altamente competitivos.</a:t>
            </a:r>
          </a:p>
          <a:p>
            <a:pPr marL="457200" lvl="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Constante atualização de produtos e serviços.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5879493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389965" y="201706"/>
            <a:ext cx="11672048" cy="62786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Com todas essas mudanças, 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pessoas também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mudaram. Elas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estão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Mais autônomas e decididas.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Buscando desenvolvimento profissional contínuo.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Cuidando da sua saúde.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Preocupadas em manter a qualidade dos relacionamentos interpessoais. </a:t>
            </a:r>
          </a:p>
          <a:p>
            <a:pPr marL="457200" lvl="0" indent="-457200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Mais criativas e empreendedoras.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3741488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Valores que sustentam o novo modelo de Gestão de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Pessoas</a:t>
            </a:r>
          </a:p>
          <a:p>
            <a:pPr algn="just"/>
            <a:endParaRPr lang="pt-B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AutoNum type="alphaLcParenR"/>
            </a:pPr>
            <a:r>
              <a:rPr lang="pt-BR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Desenvolvimento mútuo: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Para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atuar em contextos e processos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complexos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é necessário desenvolver capacidades e habilidades que busquem alcançar a eficácia de suas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ações. Para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isso, o gestor deve estimular e criar condições necessárias, para que a organização e as pessoas possam desenvolver-se mutuamente a partir das relações que estabelecem. Um exemplo disso é a criação de universidades corporativas, onde os colaboradores podem estudar e fazer pesquisas sobre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assuntos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relacionados à melhoria e ao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desenvolvimento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 novos produtos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interesse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da organização. </a:t>
            </a:r>
            <a:endParaRPr lang="pt-B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14705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228599"/>
            <a:ext cx="1201380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Satisfação mútua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 gestor deve procurar estratégias para alinhar os objetivos organizacionais e os objetivos individuais de seus membros. Ações de responsabilidade social são, muitas vezes, uma forma inovadora de elevar o nível de satisfação de todos os envolvidos. Projetos de educação, de saúde, de preservação ambiental, de resgate histórico e artístico, entre tantos outros, mostram o quanto todos ganham, desde a comunidade, a organização e cada participante do projeto. Veja os exemplos de empresas, como a Natura, Embraco, Sadia, Fiat e muitas outras.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8283335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07577" y="336174"/>
            <a:ext cx="11927541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Consistência no tempo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 gestor deve oferecer certo grau de previsibilidade e estabilidade dos processos organizacionais. Isso oportuniza às pessoas obterem referenciais para poder ter um maior controle e autonomia na tomada de decisões. O gestor não pode querer mudar a toda hora os procedimentos, processos e pessoas. </a:t>
            </a:r>
          </a:p>
        </p:txBody>
      </p:sp>
    </p:spTree>
    <p:extLst>
      <p:ext uri="{BB962C8B-B14F-4D97-AF65-F5344CB8AC3E}">
        <p14:creationId xmlns:p14="http://schemas.microsoft.com/office/powerpoint/2010/main" val="19262502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097871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Além desses valores, é necessário criar condições para que a prática dessa atividade possa ocorrer. Dutra (2006) aponta as seguintes condições: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buAutoNum type="alphaLcParenR"/>
            </a:pPr>
            <a:r>
              <a:rPr lang="pt-BR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Transparência</a:t>
            </a:r>
            <a:r>
              <a:rPr lang="pt-BR" sz="3200" u="sng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informar claramente os critérios que direcionam a gestão de pessoas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Isso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facilita a aceitação e promove a renovação e eventuais ajustes. Pense por exemplo em você. Não fica mais fácil compreender e aceitar a redução de horas de trabalho e salário, se a empresa mostra claramente suas dificuldades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financeiras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em manter a estrutura na atual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conjuntura econômica.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7222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5847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Simplicidade: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critérios formulados com simplicidade facilitam a compreensão, a análise, a discussão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o consenso, a aceitação e o comprometimento com os valores e práticas da gestão de pessoas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uso da linguagem simples, clara e objetiva é um dos requisitos de comunicação das personalidades mais bem preparadas do mundo, por exemplo, dos cientistas. </a:t>
            </a:r>
            <a:endParaRPr lang="pt-BR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Flexibilidade</a:t>
            </a:r>
            <a:r>
              <a:rPr lang="pt-BR" sz="32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os critérios devem ser suficientemente flexíveis,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para possibilitar os ajustes necessários aos diferentes contextos e aos desafios decorrentes dos mesmos. </a:t>
            </a:r>
            <a:endParaRPr lang="pt-B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49626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" y="181035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Ambiente Organizacional</a:t>
            </a:r>
          </a:p>
          <a:p>
            <a:pPr algn="ctr"/>
            <a:endParaRPr lang="pt-BR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Conceito: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ambiente pode ser definido como o conjunto de todos os fenômenos externos à população de organizações em análise que a influenciam de forma real e/ou potencial. Esta definição foi enunciada por R. Hall em Organizações: estrutura e processos.</a:t>
            </a: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Em estudos de estratégia, fatores ambientais podem ser considerados ao mesmo tempo, como restrições ou oportunidades às organizações, afetando-lhes a escala de operações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 modo de produção técnica, entre outras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características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41976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Processos de 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Gestão</a:t>
            </a: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Esse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processo, segundo Dutra (2006), é formado por pessoas, pela organização, pelos processos de apoio e as bases estruturais. Em constante dinamismo, esses elementos se combinam também em busca do equilíbrio organizacional. É esse equilíbrio que vai garantir a sobrevivência das empresas.</a:t>
            </a:r>
          </a:p>
          <a:p>
            <a:endParaRPr lang="pt-BR" dirty="0"/>
          </a:p>
        </p:txBody>
      </p:sp>
      <p:pic>
        <p:nvPicPr>
          <p:cNvPr id="4" name="Imagem 3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0916" y="2989943"/>
            <a:ext cx="5675086" cy="386805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795094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478972"/>
            <a:ext cx="121920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No modelo da gestão estratégica de pessoas busca-se o equilíbrio permanente entre as pessoas e a organização. O gestor busca garantir esse equilíbrio por meio do conjunto de políticas e práticas organizacionais (bases estruturais) que suportem e que sirvam de base tanto do equilíbrio quanto dos processos. Para isso:</a:t>
            </a: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pt-BR" sz="3200" b="1" dirty="0" smtClean="0"/>
              <a:t>a) </a:t>
            </a:r>
            <a:r>
              <a:rPr lang="pt-BR" sz="3200" dirty="0" smtClean="0"/>
              <a:t>As </a:t>
            </a:r>
            <a:r>
              <a:rPr lang="pt-BR" sz="3200" dirty="0"/>
              <a:t>pessoas devem estar atentas ao seu próprio desenvolvimento profissional e pessoal. </a:t>
            </a:r>
          </a:p>
          <a:p>
            <a:r>
              <a:rPr lang="pt-BR" sz="32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4852903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55494" y="201707"/>
            <a:ext cx="11712389" cy="70173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300" b="1" dirty="0">
                <a:latin typeface="Arial" panose="020B0604020202020204" pitchFamily="34" charset="0"/>
                <a:cs typeface="Arial" panose="020B0604020202020204" pitchFamily="34" charset="0"/>
              </a:rPr>
              <a:t>GESTÃO DE </a:t>
            </a:r>
            <a:r>
              <a:rPr lang="pt-BR" sz="33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PESSOAS</a:t>
            </a:r>
            <a:endParaRPr lang="pt-BR" sz="33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u="sng" dirty="0" smtClean="0">
                <a:latin typeface="Arial" panose="020B0604020202020204" pitchFamily="34" charset="0"/>
                <a:cs typeface="Arial" panose="020B0604020202020204" pitchFamily="34" charset="0"/>
              </a:rPr>
              <a:t>Conceito de Gestão:</a:t>
            </a:r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No Dicionário de Administração, o vocábulo gestão é definido como o “conjunto de esforços que têm por objetivo: planejar; organizar; dirigir ou liderar; coordenar e controlar as atividades de um grupo de indivíduos que se associam para atingir um resultado comum” (LACOMBE, 2004).</a:t>
            </a: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Quando esse conjunto de esforços está direcionado a pessoas, temos o conceito de Gestão de Pessoas, ou seja: é “</a:t>
            </a:r>
            <a:r>
              <a:rPr 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Um conjunto de políticas e práticas que permitem a </a:t>
            </a:r>
          </a:p>
          <a:p>
            <a:pPr algn="just"/>
            <a:r>
              <a:rPr 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conciliação de expectativas entre a organização e </a:t>
            </a:r>
          </a:p>
          <a:p>
            <a:pPr algn="just"/>
            <a:r>
              <a:rPr 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as pessoas, para que ambas possam realizá-las</a:t>
            </a:r>
          </a:p>
          <a:p>
            <a:pPr algn="just"/>
            <a:r>
              <a:rPr 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ao longo do tempo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” (DUTRA, 2006).</a:t>
            </a:r>
          </a:p>
          <a:p>
            <a:pPr algn="just"/>
            <a:endParaRPr lang="pt-BR" sz="33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630481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b)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As organizações devem criar condições e estimular o desenvolvimento individual, oferecer suporte e, sobretudo, comprometimento com as pessoas. Por exemplo, cursos de capacitação, treinamentos, etc.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As bases estruturais são o conjunto de políticas e práticas existentes que orientam o comportamento organizacional: o clima, as dinâmicas interpessoais, as dinâmicas intergrupais, a preservação psicossocial, como: saúde, segurança, ergonomia, qualidade de vida, ambiente e participação dos processos. </a:t>
            </a:r>
          </a:p>
          <a:p>
            <a:pPr lvl="0" algn="just"/>
            <a:endParaRPr lang="pt-BR" sz="3200" b="1" dirty="0"/>
          </a:p>
          <a:p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205753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798286"/>
            <a:ext cx="1219200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d)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 Os processos de apoio são as interações ligadas a outras áreas, além da gestão de pessoas, que garantem a efetividade do sistema. Esses processos são: informações, comunicação, relações sindicais e relações com a comunidade.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670998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1858171" cy="72635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O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processo de gestão de pessoas compreende um conjunto de outros processos com diferentes finalidades. Conforme indica Chiavenato (1999, p.12), são os seguintes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pPr algn="just"/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/>
              <a:t>Processo de agregar pessoas</a:t>
            </a:r>
            <a:r>
              <a:rPr lang="pt-BR" sz="3200" dirty="0"/>
              <a:t> (recrutamento e seleção); </a:t>
            </a:r>
          </a:p>
          <a:p>
            <a:pPr marL="7938" indent="-7938">
              <a:buFont typeface="Wingdings" panose="05000000000000000000" pitchFamily="2" charset="2"/>
              <a:buChar char="ü"/>
            </a:pPr>
            <a:r>
              <a:rPr lang="pt-BR" sz="3200" b="1" dirty="0"/>
              <a:t>Processos de aplicar pessoas</a:t>
            </a:r>
            <a:r>
              <a:rPr lang="pt-BR" sz="3200" dirty="0"/>
              <a:t> (Desenho de cargos, avaliação de desempenho); 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pt-BR" sz="3200" b="1" dirty="0"/>
              <a:t>Processos de recompensar pessoas</a:t>
            </a:r>
            <a:r>
              <a:rPr lang="pt-BR" sz="3200" dirty="0"/>
              <a:t> (Remuneração, benefícios e serviços); </a:t>
            </a:r>
            <a:r>
              <a:rPr lang="pt-BR" sz="3200" b="1" dirty="0"/>
              <a:t>Processos de desenvolver pessoas</a:t>
            </a:r>
            <a:r>
              <a:rPr lang="pt-BR" sz="3200" dirty="0"/>
              <a:t> (treinamento, mudanças); </a:t>
            </a:r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/>
              <a:t>Processos de manter pessoas</a:t>
            </a:r>
            <a:r>
              <a:rPr lang="pt-BR" sz="3200" dirty="0"/>
              <a:t> (Disciplina, programas de </a:t>
            </a:r>
            <a:endParaRPr lang="pt-BR" sz="3200" dirty="0" smtClean="0"/>
          </a:p>
          <a:p>
            <a:r>
              <a:rPr lang="pt-BR" sz="3200" dirty="0" smtClean="0"/>
              <a:t>qualidade </a:t>
            </a:r>
            <a:r>
              <a:rPr lang="pt-BR" sz="3200" dirty="0"/>
              <a:t>de vida); </a:t>
            </a:r>
            <a:endParaRPr lang="pt-BR" sz="3200" dirty="0" smtClean="0"/>
          </a:p>
          <a:p>
            <a:pPr marL="457200" indent="-457200">
              <a:buFont typeface="Wingdings" panose="05000000000000000000" pitchFamily="2" charset="2"/>
              <a:buChar char="ü"/>
            </a:pPr>
            <a:r>
              <a:rPr lang="pt-BR" sz="3200" b="1" dirty="0" smtClean="0"/>
              <a:t>Processos </a:t>
            </a:r>
            <a:r>
              <a:rPr lang="pt-BR" sz="3200" b="1" dirty="0"/>
              <a:t>de monitorar pessoas</a:t>
            </a:r>
            <a:r>
              <a:rPr lang="pt-BR" sz="3200" dirty="0"/>
              <a:t>(Banco de dados).</a:t>
            </a: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2112706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1974285" cy="6586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POLÍTICA PARA GESTÃO DE PESSOAS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O 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líder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deve ter em mente que cada indivíduo pode ocupar uma determinada função de acordo com as suas potencialidades. Ele precisa identificar os talentos a sua disposição e estimular que seus colaboradores aprimorem suas potencialidades. Um funcionário que tem a habilidade em detectar problemas no sistema de injeção de combustível deve ser colocado no setor que inspeciona a parte mecânica do carro e não na montagem do para-lama, por exemplo. Ele até consegue fabricar com certa rapidez a parte designada, mas não seria muito mais produtivo e estimulante para o trabalhador cuidar da injeção de combustível? Portanto os recursos </a:t>
            </a: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devem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ser melhores aproveitados, de modo que o </a:t>
            </a: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profissional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se motive, produza mais e melhor, </a:t>
            </a: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assim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, empresa e colaborador ganham.</a:t>
            </a:r>
          </a:p>
        </p:txBody>
      </p:sp>
    </p:spTree>
    <p:extLst>
      <p:ext uri="{BB962C8B-B14F-4D97-AF65-F5344CB8AC3E}">
        <p14:creationId xmlns:p14="http://schemas.microsoft.com/office/powerpoint/2010/main" val="304475868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Como definir uma política de gestão de pessoas?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	Criar </a:t>
            </a:r>
            <a:r>
              <a:rPr lang="pt-BR" sz="3200" i="1" dirty="0">
                <a:latin typeface="Arial" panose="020B0604020202020204" pitchFamily="34" charset="0"/>
                <a:cs typeface="Arial" panose="020B0604020202020204" pitchFamily="34" charset="0"/>
              </a:rPr>
              <a:t>uma política com diretrizes para gestores e colaboradores pode ajudar a estabelecer um clima organizacional com maior transparência e assertividade</a:t>
            </a:r>
            <a:r>
              <a:rPr lang="pt-BR" sz="3200" i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pt-BR" sz="3200" dirty="0"/>
              <a:t>Ter uma política de gestão de pessoas ajuda os gestores fornecendo referências gerais e verdadeiras diretrizes a serem seguidas em momentos de dúvida. Tanto os gestores quanto os funcionários que estão sob sua liderança passam a ter mais clareza sobre as expectativas da empresa, compreendendo também os seus direitos e os caminhos mais indicados para conquistar o sucesso dentro da organização.</a:t>
            </a:r>
          </a:p>
          <a:p>
            <a:pPr algn="just"/>
            <a:r>
              <a:rPr lang="pt-BR" sz="3200" dirty="0" smtClean="0"/>
              <a:t>	A </a:t>
            </a:r>
            <a:r>
              <a:rPr lang="pt-BR" sz="3200" dirty="0"/>
              <a:t>implementação de uma política de gestão de pessoas </a:t>
            </a:r>
            <a:endParaRPr lang="pt-BR" sz="3200" dirty="0" smtClean="0"/>
          </a:p>
          <a:p>
            <a:pPr algn="just"/>
            <a:r>
              <a:rPr lang="pt-BR" sz="3200" dirty="0" smtClean="0"/>
              <a:t>também </a:t>
            </a:r>
            <a:r>
              <a:rPr lang="pt-BR" sz="3200" dirty="0"/>
              <a:t>incide diretamente, é claro, na estruturação de </a:t>
            </a:r>
            <a:endParaRPr lang="pt-BR" sz="3200" dirty="0" smtClean="0"/>
          </a:p>
          <a:p>
            <a:pPr algn="just"/>
            <a:r>
              <a:rPr lang="pt-BR" sz="3200" dirty="0" smtClean="0"/>
              <a:t>cargos</a:t>
            </a:r>
            <a:r>
              <a:rPr lang="pt-BR" sz="3200" dirty="0"/>
              <a:t>, salários, bonificações, etc. 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990405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1306286"/>
            <a:ext cx="12192000" cy="28315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Por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último, vale lembrar que, por sua complexidade, a implementação de uma política de gestão de pessoas pode demandar a contratação de profissionais ou consultoria especializada. Tudo para que a organização se estruture de maneira ainda mais produtiva.</a:t>
            </a:r>
            <a:endParaRPr lang="pt-B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4553587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74814" y="121023"/>
            <a:ext cx="11766176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	Isso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significa planejar e implementar ações que levem as pessoas a usufruir dos benefícios da evolução e crescimento da organização. Por exemplo, se uma determinada empresa passa a produzir mais e começa a exportar seus produtos, ela pode preparar com antecedência seus colaboradores para assumir novos cargos, por exemplo, ensinar idiomas para que tenham melhores condições de comercializar seus produtos. Esses colaboradores começam a viajar pelo mundo representando a organização, estabelecem novas relações de trabalho, que ampliam suas possibilidades futuras. Dessa forma, elas ficam mais satisfeitas, entusiasmadas, comprometidas com seu trabalho e vão descobrindo</a:t>
            </a:r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nesse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processo de evolução, que as expectativas de </a:t>
            </a: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crescimento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são compartilhadas por ambas as partes.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3008411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21025" y="161363"/>
            <a:ext cx="11825549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Assim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, é possível verificar que, além de planejar, organizar, dirigir ou controlar, é necessário identificar claramente as expectativas que a organização tem em relação ao futuro e às expectativas que as pessoas, enquanto indivíduos, também têm. Isso significa que, para gerir pessoas, o gestor deve, cada vez mais, desenvolver uma visão estratégica, pois os esforços necessários para a ação de gerir devem ser feitos de forma a integrar as diversas variáveis (econômicas, políticas, sociais, psicológicas, sociológicas, entre outras) que influenciam a organização como um todo.</a:t>
            </a:r>
          </a:p>
        </p:txBody>
      </p:sp>
    </p:spTree>
    <p:extLst>
      <p:ext uri="{BB962C8B-B14F-4D97-AF65-F5344CB8AC3E}">
        <p14:creationId xmlns:p14="http://schemas.microsoft.com/office/powerpoint/2010/main" val="72813132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06201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Evolução Histórica da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Gestão de </a:t>
            </a: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Pessoas</a:t>
            </a:r>
          </a:p>
          <a:p>
            <a:pPr algn="just">
              <a:buAutoNum type="alphaLcParenR"/>
            </a:pPr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Primeira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Fase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: compreende os modelos tradicionais de gestão que tiveram sua gênese nos movimentos da administração científica. A característica mais importante dessa fase, que englobou a primeira metade do século XX, era o controle das pessoas e das rotinas trabalhistas. Na década de 30, teve início a sistematização e regulação legal da administração de pessoal. Nessa época surgiram os primeiros decretos que regulamentavam as relações de trabalho, como o Decreto-lei n˚ 5.452, que resultou na Consolidação das Leis de Trabalho.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Nesse período, os departamentos de pessoal, como eram chamados, cuidavam, principalmente, de cumprir </a:t>
            </a:r>
          </a:p>
          <a:p>
            <a:pPr algn="just"/>
            <a:r>
              <a:rPr lang="pt-BR" sz="3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as </a:t>
            </a:r>
            <a:r>
              <a:rPr lang="pt-BR" sz="3000" b="1" dirty="0">
                <a:latin typeface="Arial" panose="020B0604020202020204" pitchFamily="34" charset="0"/>
                <a:cs typeface="Arial" panose="020B0604020202020204" pitchFamily="34" charset="0"/>
              </a:rPr>
              <a:t>leis trabalhistas.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 administração de pessoal ficava </a:t>
            </a: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restrita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ao recrutamento e seleção, ao treinamento </a:t>
            </a:r>
            <a:endParaRPr lang="pt-BR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e </a:t>
            </a:r>
            <a:r>
              <a:rPr lang="pt-BR" sz="3000" dirty="0">
                <a:latin typeface="Arial" panose="020B0604020202020204" pitchFamily="34" charset="0"/>
                <a:cs typeface="Arial" panose="020B0604020202020204" pitchFamily="34" charset="0"/>
              </a:rPr>
              <a:t>às folhas de pagamento. </a:t>
            </a:r>
          </a:p>
        </p:txBody>
      </p:sp>
    </p:spTree>
    <p:extLst>
      <p:ext uri="{BB962C8B-B14F-4D97-AF65-F5344CB8AC3E}">
        <p14:creationId xmlns:p14="http://schemas.microsoft.com/office/powerpoint/2010/main" val="121810120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282388" y="645458"/>
            <a:ext cx="11633568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b) Segunda Fase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: após os anos 60, surgiram fortes pressões dos movimentos da chamada Administração de Recursos Humanos. Esses movimentos foram fortemente influenciados pela aprovação da Lei dos Direitos Civis, de 1964. A partir daí,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consolidam-se e se fortalecem atividades típicas da área e outras relacionadas com o desenvolvimento das relações humanas nos ambientes de trabalho. 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5269344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88260" y="188259"/>
            <a:ext cx="11744868" cy="52937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c) Terceira Fase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: foi a partir dos anos 90, com o advento da globalização, o desenvolvimento das tecnologias de informação e o surgimento de altas exigências decorrentes desses fenômenos, que surgiu o estágio atual da Gestão de Pessoas. Neste novo cenário, as organizações precisam de pessoas com alto nível de comprometimento. </a:t>
            </a:r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A autonomia, a criatividade e a capacidade de liderança passam a ser atributos essenciais das pessoas dentro das empresas.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A Gestão de Pessoas passa a ser, então, uma atividade estratégica para as organizações.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6730937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0" y="0"/>
            <a:ext cx="12192000" cy="67710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b="1" dirty="0">
                <a:latin typeface="Arial" panose="020B0604020202020204" pitchFamily="34" charset="0"/>
                <a:cs typeface="Arial" panose="020B0604020202020204" pitchFamily="34" charset="0"/>
              </a:rPr>
              <a:t>Mudanças na Gestão de Pessoas</a:t>
            </a:r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	Essas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transformações vão além das estruturas organizacionais, produtos, serviços ou mercados. Elas se referem, principalmente, aos padrões comportamentais ou culturais e às políticas organizacionais, relações internas e externas do poder. Fazem parte da evolução e desenvolvimento de empresas que</a:t>
            </a:r>
          </a:p>
          <a:p>
            <a:pPr algn="just"/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são caracterizadas pela dinâmica constante da transformação do mundo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. Os gestores tiveram de mudar o foco do controle para o desenvolvimento.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O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grande desafio que o contexto atual e futuro impõem às empresas é o de criar condições para que as </a:t>
            </a:r>
            <a:endParaRPr lang="pt-BR" sz="3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pessoas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possam satisfazer suas necessidades </a:t>
            </a:r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</a:p>
          <a:p>
            <a:pPr algn="just"/>
            <a:r>
              <a:rPr lang="pt-B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t-BR" sz="3200" dirty="0">
                <a:latin typeface="Arial" panose="020B0604020202020204" pitchFamily="34" charset="0"/>
                <a:cs typeface="Arial" panose="020B0604020202020204" pitchFamily="34" charset="0"/>
              </a:rPr>
              <a:t>desenvolvimento, realização e conhecimento.</a:t>
            </a:r>
          </a:p>
          <a:p>
            <a:pPr algn="just"/>
            <a:endParaRPr lang="pt-BR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3106895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4500" y="4705350"/>
            <a:ext cx="2857500" cy="2152650"/>
          </a:xfrm>
          <a:prstGeom prst="rect">
            <a:avLst/>
          </a:prstGeom>
        </p:spPr>
      </p:pic>
      <p:sp>
        <p:nvSpPr>
          <p:cNvPr id="3" name="Retângulo 2"/>
          <p:cNvSpPr/>
          <p:nvPr/>
        </p:nvSpPr>
        <p:spPr>
          <a:xfrm>
            <a:off x="721659" y="117693"/>
            <a:ext cx="11470341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540385" algn="just">
              <a:lnSpc>
                <a:spcPct val="150000"/>
              </a:lnSpc>
              <a:spcAft>
                <a:spcPts val="0"/>
              </a:spcAft>
            </a:pPr>
            <a:r>
              <a:rPr lang="pt-BR" sz="3200" u="sng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Veja algumas das mudanças que ocorreram no mundo: </a:t>
            </a:r>
            <a:endParaRPr lang="pt-BR" sz="3200" u="sng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Aumento da participação e emancipação da mulher. </a:t>
            </a:r>
            <a:endParaRPr lang="pt-BR" sz="32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Envelhecimento das populações. </a:t>
            </a:r>
            <a:endParaRPr lang="pt-BR" sz="32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Estilos de vida diferentes. </a:t>
            </a:r>
            <a:endParaRPr lang="pt-BR" sz="32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Consumidores mais informados e exigentes. </a:t>
            </a:r>
            <a:endParaRPr lang="pt-BR" sz="32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Valorização de relações democráticas. </a:t>
            </a:r>
            <a:endParaRPr lang="pt-BR" sz="32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Maior velocidade das informações. </a:t>
            </a:r>
          </a:p>
          <a:p>
            <a:pPr marL="342900" indent="-342900" algn="just">
              <a:lnSpc>
                <a:spcPct val="150000"/>
              </a:lnSpc>
              <a:buFont typeface="Wingdings" panose="05000000000000000000" pitchFamily="2" charset="2"/>
              <a:buChar char=""/>
            </a:pPr>
            <a:r>
              <a:rPr lang="pt-BR" sz="32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Uso massivo da tecnologia. </a:t>
            </a:r>
            <a:endParaRPr lang="pt-BR" sz="3200" dirty="0" smtClean="0"/>
          </a:p>
          <a:p>
            <a:pPr lvl="0" algn="just">
              <a:lnSpc>
                <a:spcPct val="150000"/>
              </a:lnSpc>
              <a:spcAft>
                <a:spcPts val="0"/>
              </a:spcAft>
            </a:pPr>
            <a:endParaRPr lang="pt-BR" sz="3200" dirty="0" smtClean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239815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>
        <p15:prstTrans prst="pageCurlDoubl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1158</TotalTime>
  <Words>1313</Words>
  <Application>Microsoft Office PowerPoint</Application>
  <PresentationFormat>Widescreen</PresentationFormat>
  <Paragraphs>98</Paragraphs>
  <Slides>25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Fernando</dc:creator>
  <cp:lastModifiedBy>Fernando</cp:lastModifiedBy>
  <cp:revision>16</cp:revision>
  <dcterms:created xsi:type="dcterms:W3CDTF">2017-07-26T09:24:53Z</dcterms:created>
  <dcterms:modified xsi:type="dcterms:W3CDTF">2017-07-27T04:43:07Z</dcterms:modified>
</cp:coreProperties>
</file>