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423" r:id="rId2"/>
    <p:sldId id="424" r:id="rId3"/>
    <p:sldId id="372" r:id="rId4"/>
    <p:sldId id="369" r:id="rId5"/>
    <p:sldId id="373" r:id="rId6"/>
    <p:sldId id="375" r:id="rId7"/>
    <p:sldId id="374" r:id="rId8"/>
    <p:sldId id="381" r:id="rId9"/>
    <p:sldId id="376" r:id="rId10"/>
    <p:sldId id="378" r:id="rId11"/>
    <p:sldId id="379" r:id="rId12"/>
    <p:sldId id="380" r:id="rId13"/>
    <p:sldId id="377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10" r:id="rId35"/>
    <p:sldId id="404" r:id="rId36"/>
    <p:sldId id="405" r:id="rId37"/>
    <p:sldId id="406" r:id="rId38"/>
    <p:sldId id="407" r:id="rId39"/>
    <p:sldId id="408" r:id="rId40"/>
    <p:sldId id="409" r:id="rId41"/>
    <p:sldId id="403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418" r:id="rId50"/>
    <p:sldId id="419" r:id="rId51"/>
    <p:sldId id="420" r:id="rId52"/>
    <p:sldId id="421" r:id="rId53"/>
    <p:sldId id="422" r:id="rId54"/>
    <p:sldId id="354" r:id="rId55"/>
    <p:sldId id="357" r:id="rId56"/>
    <p:sldId id="358" r:id="rId57"/>
    <p:sldId id="359" r:id="rId58"/>
    <p:sldId id="360" r:id="rId59"/>
    <p:sldId id="361" r:id="rId60"/>
    <p:sldId id="362" r:id="rId61"/>
    <p:sldId id="363" r:id="rId62"/>
    <p:sldId id="364" r:id="rId63"/>
    <p:sldId id="365" r:id="rId64"/>
    <p:sldId id="367" r:id="rId65"/>
    <p:sldId id="368" r:id="rId66"/>
    <p:sldId id="366" r:id="rId67"/>
    <p:sldId id="382" r:id="rId6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7A2C0-3BCF-44CB-A5A1-904F95789AFD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1282C-B279-4B25-AA90-3AA88148DB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6" name="Shape 18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Shape 18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Shape 18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55D4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9"/>
          <p:cNvGrpSpPr/>
          <p:nvPr/>
        </p:nvGrpSpPr>
        <p:grpSpPr>
          <a:xfrm>
            <a:off x="-7997" y="-6006"/>
            <a:ext cx="9159994" cy="6870012"/>
            <a:chOff x="328725" y="2891150"/>
            <a:chExt cx="3447625" cy="2585725"/>
          </a:xfrm>
        </p:grpSpPr>
        <p:sp>
          <p:nvSpPr>
            <p:cNvPr id="10" name="Shape 10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5" name="Shape 205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8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F180-A590-49F5-BB17-5C8753F9CA23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../../Videos/MKT/Prof%20Galdino.avi" TargetMode="External"/><Relationship Id="rId4" Type="http://schemas.openxmlformats.org/officeDocument/2006/relationships/hyperlink" Target="../../Videos/MKT/Marketing%20de%20Guerrilha%20-%20Exemplos%20de%20cases%20de%20sucesso%20e%20a%20a&#231;&#227;o%20na%20Anhanguera%20da%20Empresa%20Ornato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../../Videos/Barrack%20Obama%20-%20Yes%20We%20Can%20Legendado.av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br/url?sa=i&amp;rct=j&amp;q=&amp;esrc=s&amp;source=images&amp;cd=&amp;cad=rja&amp;uact=8&amp;ved=0ahUKEwiRgpLGucTSAhXCx5AKHVgkAJAQjRwIBw&amp;url=http://www.freeiconspng.com/icons/email-icon&amp;bvm=bv.148747831,d.Y2I&amp;psig=AFQjCNH5peLwyFWzmm7MF_UB7JAfoIykUg&amp;ust=148897802496712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br/url?sa=i&amp;rct=j&amp;q=&amp;esrc=s&amp;source=images&amp;cd=&amp;cad=rja&amp;uact=8&amp;ved=0ahUKEwiq0N2jucTSAhXFIJAKHe9EBFMQjRwIBw&amp;url=https://logodownload.org/whatsapp-logo/&amp;bvm=bv.148747831,d.Y2I&amp;psig=AFQjCNFS1oruck-3aBEoco2qxF-WC7yOsw&amp;ust=1488977954836969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google.com.br/url?sa=i&amp;rct=j&amp;q=&amp;esrc=s&amp;source=images&amp;cd=&amp;cad=rja&amp;uact=8&amp;ved=0ahUKEwillc2GucTSAhWJHZAKHZcIAssQjRwIBw&amp;url=http://www.freeiconspng.com/icons/facebook-icon-png&amp;bvm=bv.148747831,d.Y2I&amp;psig=AFQjCNFiInZcUM8tpTR7DRNxI7edZNvhPw&amp;ust=1488977890652343" TargetMode="Externa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../../Videos/Nova%20pasta/Clip%20do%20Jingle%20da%20campanha%20Chalita%20Prefeito.avi" TargetMode="External"/><Relationship Id="rId3" Type="http://schemas.openxmlformats.org/officeDocument/2006/relationships/image" Target="../media/image12.jpeg"/><Relationship Id="rId7" Type="http://schemas.openxmlformats.org/officeDocument/2006/relationships/hyperlink" Target="../../Videos/Nova%20pasta/Jingle%20Pol&#237;tico%20que%20fala%20a%20verdade.av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../../Videos/MKT/Jingles%20hist&#243;ricos%20-%20candidatos%20a%20Presidente.avi" TargetMode="External"/><Relationship Id="rId11" Type="http://schemas.openxmlformats.org/officeDocument/2006/relationships/hyperlink" Target="../../Videos/MKT/2010%20-%20Marta%20Senadora%20-%20Jingle.avi" TargetMode="External"/><Relationship Id="rId5" Type="http://schemas.openxmlformats.org/officeDocument/2006/relationships/hyperlink" Target="../../../Campanha/Beto%20Faria%20e%20Wilson%20-Canoinhas%20.mp3" TargetMode="External"/><Relationship Id="rId10" Type="http://schemas.openxmlformats.org/officeDocument/2006/relationships/hyperlink" Target="../../Videos/MKT/Melhores%20jingles%20eleitorais.avi" TargetMode="External"/><Relationship Id="rId4" Type="http://schemas.openxmlformats.org/officeDocument/2006/relationships/hyperlink" Target="../../../Campanha/Jingle%20Beto%20Faria%20e%20Wilson%20-%20Bla%20Bla%20Bla.mp3" TargetMode="External"/><Relationship Id="rId9" Type="http://schemas.openxmlformats.org/officeDocument/2006/relationships/hyperlink" Target="../../Videos/Nova%20pasta/Dr.%20Osvaldo%2043%20-%20VIDEO%20CLIPs%20%5bHD%5d%20-%20Campanha%202012%20-%20Prefeito%20(Ja&#250;%20-%20S&#227;o%20Paulo).av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../../Videos/MKT/Nissan%20-%20P&#244;neis%20Malditos.avi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../../Videos/MKT/Cacau%20Show%20-%20Hist&#243;ria%20De%20Empreendimento.av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Shape 1808"/>
          <p:cNvSpPr txBox="1">
            <a:spLocks noGrp="1"/>
          </p:cNvSpPr>
          <p:nvPr>
            <p:ph type="ctrTitle"/>
          </p:nvPr>
        </p:nvSpPr>
        <p:spPr>
          <a:xfrm>
            <a:off x="1619672" y="2276872"/>
            <a:ext cx="6264696" cy="223224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Administração de Marketing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nesmallstep.pt/docs/images/crop/blog_1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8443"/>
            <a:ext cx="9040091" cy="6769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arketing de Guerrilha - Filme 2012 - LUZ Geração Empreended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21140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administradores.com.br/_assets/files/2014/01/mark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21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4" name="Imagem 3" descr="new front 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0509" y="0"/>
            <a:ext cx="1953491" cy="17007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2060848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>
                <a:hlinkClick r:id="rId4" action="ppaction://hlinkfile"/>
              </a:rPr>
              <a:t>Vídeo MKT de Guerrilha – Exemplo</a:t>
            </a:r>
            <a:endParaRPr lang="pt-BR" sz="3600" dirty="0" smtClean="0"/>
          </a:p>
          <a:p>
            <a:pPr algn="just"/>
            <a:endParaRPr lang="pt-BR" sz="3600" dirty="0" smtClean="0"/>
          </a:p>
          <a:p>
            <a:pPr algn="just"/>
            <a:r>
              <a:rPr lang="pt-BR" sz="3600" dirty="0" smtClean="0">
                <a:hlinkClick r:id="rId5" action="ppaction://hlinkfile"/>
              </a:rPr>
              <a:t>Vídeo Professor Galdino</a:t>
            </a:r>
            <a:endParaRPr lang="pt-B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41986" name="Picture 2" descr="http://www.mestredomarketing.com/wp-content/uploads/2012/03/Marketing-politico-Eleito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09252"/>
            <a:ext cx="7398327" cy="5548748"/>
          </a:xfrm>
          <a:prstGeom prst="rect">
            <a:avLst/>
          </a:prstGeom>
          <a:noFill/>
        </p:spPr>
      </p:pic>
      <p:pic>
        <p:nvPicPr>
          <p:cNvPr id="41988" name="Picture 4" descr="http://www.mslestrategia.com.br/site/wp-content/uploads/2011/12/eleicao-marke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0"/>
            <a:ext cx="2411760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508104" cy="1268760"/>
          </a:xfrm>
          <a:prstGeom prst="rect">
            <a:avLst/>
          </a:prstGeom>
        </p:spPr>
      </p:pic>
      <p:pic>
        <p:nvPicPr>
          <p:cNvPr id="41988" name="Picture 4" descr="http://www.mslestrategia.com.br/site/wp-content/uploads/2011/12/eleicao-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411760" cy="1268760"/>
          </a:xfrm>
          <a:prstGeom prst="rect">
            <a:avLst/>
          </a:prstGeom>
          <a:noFill/>
        </p:spPr>
      </p:pic>
      <p:pic>
        <p:nvPicPr>
          <p:cNvPr id="44034" name="Picture 2" descr="http://visiblenet.com.br/wp-content/uploads/2014/06/marketing-politico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633911"/>
            <a:ext cx="8395855" cy="5224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508104" cy="1268760"/>
          </a:xfrm>
          <a:prstGeom prst="rect">
            <a:avLst/>
          </a:prstGeom>
        </p:spPr>
      </p:pic>
      <p:pic>
        <p:nvPicPr>
          <p:cNvPr id="41988" name="Picture 4" descr="http://www.mslestrategia.com.br/site/wp-content/uploads/2011/12/eleicao-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411760" cy="126876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23528" y="1484784"/>
            <a:ext cx="84969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Podemos definir marketing político como o conjunto de técnicas e métodos de que uma organização política dispõe para conhecer o seu público e sobre ele exercer influência, ou, mais precisamente, é o processo de apresentar de forma favorável um candidato aos seus eleitores, diferenciando-o dos seus concorrentes e utilizando o mínimo de recursos: antes, durante e após os períodos eleitorais. </a:t>
            </a:r>
          </a:p>
          <a:p>
            <a:pPr algn="just"/>
            <a:endParaRPr lang="pt-BR" sz="3200" dirty="0" smtClean="0"/>
          </a:p>
          <a:p>
            <a:pPr algn="r"/>
            <a:r>
              <a:rPr lang="pt-BR" sz="2800" dirty="0" smtClean="0"/>
              <a:t>Ferreira Junior (2010, p. 30)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508104" cy="1268760"/>
          </a:xfrm>
          <a:prstGeom prst="rect">
            <a:avLst/>
          </a:prstGeom>
        </p:spPr>
      </p:pic>
      <p:pic>
        <p:nvPicPr>
          <p:cNvPr id="41988" name="Picture 4" descr="http://www.mslestrategia.com.br/site/wp-content/uploads/2011/12/eleicao-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411760" cy="126876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23528" y="1988840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/>
              <a:t>Já o marketing eleitoral constitui-se como uma subárea do marketing político e centraliza o seu foco especificamente no período eleitoral.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508104" cy="1268760"/>
          </a:xfrm>
          <a:prstGeom prst="rect">
            <a:avLst/>
          </a:prstGeom>
        </p:spPr>
      </p:pic>
      <p:pic>
        <p:nvPicPr>
          <p:cNvPr id="41988" name="Picture 4" descr="http://www.mslestrategia.com.br/site/wp-content/uploads/2011/12/eleicao-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411760" cy="126876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23528" y="2276872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/>
              <a:t>Marketing Político </a:t>
            </a:r>
          </a:p>
          <a:p>
            <a:pPr algn="ctr"/>
            <a:r>
              <a:rPr lang="pt-BR" sz="6600" dirty="0" smtClean="0"/>
              <a:t>≠</a:t>
            </a:r>
          </a:p>
          <a:p>
            <a:pPr algn="ctr"/>
            <a:r>
              <a:rPr lang="pt-BR" sz="4800" dirty="0" smtClean="0"/>
              <a:t>Marketing Eleitoral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80112" cy="1318437"/>
          </a:xfrm>
          <a:prstGeom prst="rect">
            <a:avLst/>
          </a:prstGeom>
        </p:spPr>
      </p:pic>
      <p:pic>
        <p:nvPicPr>
          <p:cNvPr id="4" name="Picture 4" descr="http://www.mslestrategia.com.br/site/wp-content/uploads/2011/12/eleicao-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411760" cy="1268760"/>
          </a:xfrm>
          <a:prstGeom prst="rect">
            <a:avLst/>
          </a:prstGeom>
          <a:noFill/>
        </p:spPr>
      </p:pic>
      <p:pic>
        <p:nvPicPr>
          <p:cNvPr id="45058" name="Picture 2" descr="http://www.359multi.com.br/wp-content/uploads/2012/10/logos-polit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6613"/>
            <a:ext cx="9144000" cy="501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0" y="692696"/>
            <a:ext cx="6758148" cy="1805416"/>
          </a:xfrm>
          <a:prstGeom prst="rect">
            <a:avLst/>
          </a:prstGeom>
        </p:spPr>
      </p:pic>
      <p:sp>
        <p:nvSpPr>
          <p:cNvPr id="8" name="Shape 76"/>
          <p:cNvSpPr txBox="1">
            <a:spLocks/>
          </p:cNvSpPr>
          <p:nvPr/>
        </p:nvSpPr>
        <p:spPr>
          <a:xfrm>
            <a:off x="1691680" y="2852936"/>
            <a:ext cx="6137689" cy="2880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>
              <a:spcBef>
                <a:spcPts val="0"/>
              </a:spcBef>
              <a:buFont typeface="Merriweather"/>
              <a:buNone/>
            </a:pPr>
            <a:r>
              <a:rPr lang="en" sz="3200" b="1" dirty="0" smtClean="0">
                <a:solidFill>
                  <a:srgbClr val="FF0000"/>
                </a:solidFill>
              </a:rPr>
              <a:t>Prof. Carlos Eduardo Vipievski</a:t>
            </a:r>
          </a:p>
          <a:p>
            <a:pPr>
              <a:spcBef>
                <a:spcPts val="0"/>
              </a:spcBef>
              <a:buFont typeface="Merriweather"/>
              <a:buNone/>
            </a:pPr>
            <a:endParaRPr lang="en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</a:rPr>
              <a:t>duduvipi@hotmail.com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     f</a:t>
            </a: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</a:rPr>
              <a:t>acebook.com/carloseduardovipievski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</a:rPr>
              <a:t>          (47) 9 9917 9959</a:t>
            </a:r>
            <a:endParaRPr lang="e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4" descr="Resultado de imagem para facebook 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32" y="4280358"/>
            <a:ext cx="677490" cy="677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m para whatsapp 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89982"/>
            <a:ext cx="777685" cy="795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sultado de imagem para email 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02" y="3644318"/>
            <a:ext cx="648778" cy="648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80112" cy="1318437"/>
          </a:xfrm>
          <a:prstGeom prst="rect">
            <a:avLst/>
          </a:prstGeom>
        </p:spPr>
      </p:pic>
      <p:pic>
        <p:nvPicPr>
          <p:cNvPr id="4" name="Picture 4" descr="http://www.mslestrategia.com.br/site/wp-content/uploads/2011/12/eleicao-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411760" cy="1268760"/>
          </a:xfrm>
          <a:prstGeom prst="rect">
            <a:avLst/>
          </a:prstGeom>
          <a:noFill/>
        </p:spPr>
      </p:pic>
      <p:pic>
        <p:nvPicPr>
          <p:cNvPr id="49154" name="Picture 2" descr="http://images.quebarato.com.br/T440x/faixa+propaganda+politica+r+15+00+o+mt+art+7+design+11+2051+9063+sao+paulo+sp+brasil__664F8F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9925"/>
            <a:ext cx="3815502" cy="5438075"/>
          </a:xfrm>
          <a:prstGeom prst="rect">
            <a:avLst/>
          </a:prstGeom>
          <a:noFill/>
        </p:spPr>
      </p:pic>
      <p:pic>
        <p:nvPicPr>
          <p:cNvPr id="49156" name="Picture 4" descr="http://image.slidesharecdn.com/fundamentosdapropaganda-aula2-110312214931-phpapp02/95/ict-fundamentos-da-propaganda-aula-2-22-728.jpg?cb=1299967214"/>
          <p:cNvPicPr>
            <a:picLocks noChangeAspect="1" noChangeArrowheads="1"/>
          </p:cNvPicPr>
          <p:nvPr/>
        </p:nvPicPr>
        <p:blipFill>
          <a:blip r:embed="rId5" cstate="print"/>
          <a:srcRect l="25961" t="4989" r="26270" b="5012"/>
          <a:stretch>
            <a:fillRect/>
          </a:stretch>
        </p:blipFill>
        <p:spPr bwMode="auto">
          <a:xfrm>
            <a:off x="4499992" y="1592018"/>
            <a:ext cx="3726695" cy="5265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80112" cy="1318437"/>
          </a:xfrm>
          <a:prstGeom prst="rect">
            <a:avLst/>
          </a:prstGeom>
        </p:spPr>
      </p:pic>
      <p:pic>
        <p:nvPicPr>
          <p:cNvPr id="4" name="Picture 4" descr="http://www.mslestrategia.com.br/site/wp-content/uploads/2011/12/eleicao-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411760" cy="1268760"/>
          </a:xfrm>
          <a:prstGeom prst="rect">
            <a:avLst/>
          </a:prstGeom>
          <a:noFill/>
        </p:spPr>
      </p:pic>
      <p:pic>
        <p:nvPicPr>
          <p:cNvPr id="50178" name="Picture 2" descr="http://static.betazeta.com/www.veoverde.com/wp-content/uploads/2013/11/propaganda-electoral-960x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80112" cy="1318437"/>
          </a:xfrm>
          <a:prstGeom prst="rect">
            <a:avLst/>
          </a:prstGeom>
        </p:spPr>
      </p:pic>
      <p:pic>
        <p:nvPicPr>
          <p:cNvPr id="4" name="Picture 4" descr="http://www.mslestrategia.com.br/site/wp-content/uploads/2011/12/eleicao-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411760" cy="126876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23528" y="162880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hlinkClick r:id="rId4" action="ppaction://hlinkfile"/>
              </a:rPr>
              <a:t>Jingle de </a:t>
            </a:r>
            <a:r>
              <a:rPr lang="pt-BR" sz="3200" dirty="0" smtClean="0">
                <a:hlinkClick r:id="rId4" action="ppaction://hlinkfile"/>
              </a:rPr>
              <a:t>campanha 2012</a:t>
            </a:r>
            <a:endParaRPr lang="pt-BR" sz="3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851920" y="220486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hlinkClick r:id="rId5" action="ppaction://hlinkfile"/>
              </a:rPr>
              <a:t>Jingle de </a:t>
            </a:r>
            <a:r>
              <a:rPr lang="pt-BR" sz="3200" dirty="0" smtClean="0">
                <a:hlinkClick r:id="rId5" action="ppaction://hlinkfile"/>
              </a:rPr>
              <a:t>campanha 2016</a:t>
            </a:r>
            <a:endParaRPr lang="pt-BR" sz="3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55576" y="278092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hlinkClick r:id="rId6" action="ppaction://hlinkfile"/>
              </a:rPr>
              <a:t>Vídeo de Jingle de campanha - Presidentes</a:t>
            </a:r>
            <a:endParaRPr lang="pt-BR" sz="3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99592" y="429309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hlinkClick r:id="rId7" action="ppaction://hlinkfile"/>
              </a:rPr>
              <a:t>Jingle de campanha que fala a verdade</a:t>
            </a:r>
            <a:endParaRPr lang="pt-BR" sz="3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7544" y="515719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hlinkClick r:id="rId8" action="ppaction://hlinkfile"/>
              </a:rPr>
              <a:t>Jingle Gabriel </a:t>
            </a:r>
            <a:r>
              <a:rPr lang="pt-BR" sz="3200" dirty="0" err="1" smtClean="0">
                <a:hlinkClick r:id="rId8" action="ppaction://hlinkfile"/>
              </a:rPr>
              <a:t>Chalita</a:t>
            </a:r>
            <a:endParaRPr lang="pt-BR" sz="3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644008" y="515719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hlinkClick r:id="rId9" action="ppaction://hlinkfile"/>
              </a:rPr>
              <a:t>Jingle Dr. Osvaldo</a:t>
            </a:r>
            <a:endParaRPr lang="pt-BR" sz="3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763688" y="357301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hlinkClick r:id="rId10" action="ppaction://hlinkfile"/>
              </a:rPr>
              <a:t>Vídeo de Jingle de campanha</a:t>
            </a:r>
            <a:endParaRPr lang="pt-BR" sz="3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99592" y="594928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hlinkClick r:id="rId11" action="ppaction://hlinkfile"/>
              </a:rPr>
              <a:t>Jingle de campanha - Marta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716016" cy="1196752"/>
          </a:xfrm>
          <a:prstGeom prst="rect">
            <a:avLst/>
          </a:prstGeom>
        </p:spPr>
      </p:pic>
      <p:pic>
        <p:nvPicPr>
          <p:cNvPr id="51202" name="Picture 2" descr="http://mastercomp.net/site/images/img_apre/marketing_pessoal.jpg"/>
          <p:cNvPicPr>
            <a:picLocks noChangeAspect="1" noChangeArrowheads="1"/>
          </p:cNvPicPr>
          <p:nvPr/>
        </p:nvPicPr>
        <p:blipFill>
          <a:blip r:embed="rId3" cstate="print"/>
          <a:srcRect l="3965" r="58576"/>
          <a:stretch>
            <a:fillRect/>
          </a:stretch>
        </p:blipFill>
        <p:spPr bwMode="auto">
          <a:xfrm>
            <a:off x="1619672" y="1684291"/>
            <a:ext cx="5768993" cy="5173709"/>
          </a:xfrm>
          <a:prstGeom prst="rect">
            <a:avLst/>
          </a:prstGeom>
          <a:noFill/>
        </p:spPr>
      </p:pic>
      <p:pic>
        <p:nvPicPr>
          <p:cNvPr id="6" name="Imagem 5" descr="oficina-de-mkt-pessoa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"/>
            <a:ext cx="3203848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716016" cy="1196752"/>
          </a:xfrm>
          <a:prstGeom prst="rect">
            <a:avLst/>
          </a:prstGeom>
        </p:spPr>
      </p:pic>
      <p:pic>
        <p:nvPicPr>
          <p:cNvPr id="6" name="Imagem 5" descr="oficina-de-mkt-pessoa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"/>
            <a:ext cx="3203848" cy="134076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5536" y="2276872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Marketing pessoal é uma ferramenta usada para promoção pessoal de modo a alcançar o sucesso. É uma estratégia usada para "vender" a imagem, e influencia a forma como as outras pessoas olham para quem a utiliza.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716016" cy="1196752"/>
          </a:xfrm>
          <a:prstGeom prst="rect">
            <a:avLst/>
          </a:prstGeom>
        </p:spPr>
      </p:pic>
      <p:pic>
        <p:nvPicPr>
          <p:cNvPr id="6" name="Imagem 5" descr="oficina-de-mkt-pessoa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"/>
            <a:ext cx="3203848" cy="134076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5536" y="1916832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O marketing pessoal é muito procurado por pessoas que procuram entrar no mercado de trabalho, e é uma forma de diferenciação de todos os outros. Assim, em entrevistas de emprego, o marketing pessoal assume uma importância vital, porque o candidato ao emprego tem que saber como se expressar. O marketing pessoal capacita a pessoa a alterar a sua postura, imagem e conduta.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716016" cy="1196752"/>
          </a:xfrm>
          <a:prstGeom prst="rect">
            <a:avLst/>
          </a:prstGeom>
        </p:spPr>
      </p:pic>
      <p:pic>
        <p:nvPicPr>
          <p:cNvPr id="6" name="Imagem 5" descr="oficina-de-mkt-pessoa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"/>
            <a:ext cx="3203848" cy="134076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5536" y="1916832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Dicas para marketing pessoal</a:t>
            </a:r>
          </a:p>
          <a:p>
            <a:endParaRPr lang="pt-BR" sz="3600" b="1" dirty="0" smtClean="0"/>
          </a:p>
          <a:p>
            <a:pPr>
              <a:buFont typeface="Wingdings" pitchFamily="2" charset="2"/>
              <a:buChar char="q"/>
            </a:pPr>
            <a:r>
              <a:rPr lang="pt-BR" sz="3600" b="1" dirty="0" smtClean="0"/>
              <a:t> Capacidade de comunicação</a:t>
            </a:r>
            <a:r>
              <a:rPr lang="pt-BR" sz="3600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pt-BR" sz="3600" b="1" dirty="0" smtClean="0"/>
              <a:t> Postura profissional adequada</a:t>
            </a:r>
            <a:r>
              <a:rPr lang="pt-BR" sz="3600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pt-BR" sz="3600" b="1" dirty="0" smtClean="0"/>
              <a:t> Cuidados com a aparência</a:t>
            </a:r>
            <a:r>
              <a:rPr lang="pt-BR" sz="3600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pt-BR" sz="3600" b="1" dirty="0" smtClean="0"/>
              <a:t> Criatividade e inovação</a:t>
            </a:r>
            <a:r>
              <a:rPr lang="pt-BR" sz="3600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pt-BR" sz="3600" b="1" dirty="0" smtClean="0"/>
              <a:t> Humildade</a:t>
            </a:r>
            <a:r>
              <a:rPr lang="pt-BR" sz="3600" dirty="0" smtClean="0"/>
              <a:t>.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716016" cy="1196752"/>
          </a:xfrm>
          <a:prstGeom prst="rect">
            <a:avLst/>
          </a:prstGeom>
        </p:spPr>
      </p:pic>
      <p:pic>
        <p:nvPicPr>
          <p:cNvPr id="6" name="Imagem 5" descr="oficina-de-mkt-pessoa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"/>
            <a:ext cx="3203848" cy="134076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5536" y="1916832"/>
            <a:ext cx="8424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Marketing Pessoal pode ser definido como uma estratégia individual para atrair e desenvolver contatos e relacionamentos interessantes do ponto de vista pessoal e profissional, bem como para dar visibilidade a características, habilidades e competências relevantes na perspectiva da aceitação e do reconhecimento por parte de outros.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716016" cy="1196752"/>
          </a:xfrm>
          <a:prstGeom prst="rect">
            <a:avLst/>
          </a:prstGeom>
        </p:spPr>
      </p:pic>
      <p:pic>
        <p:nvPicPr>
          <p:cNvPr id="6" name="Imagem 5" descr="oficina-de-mkt-pessoa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"/>
            <a:ext cx="3203848" cy="1340768"/>
          </a:xfrm>
          <a:prstGeom prst="rect">
            <a:avLst/>
          </a:prstGeom>
        </p:spPr>
      </p:pic>
      <p:pic>
        <p:nvPicPr>
          <p:cNvPr id="53250" name="Picture 2" descr="http://image.slidesharecdn.com/marketingpessoal-090821080424-phpapp02/95/marketing-pessoal-6-728.jpg?cb=12508424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657349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716016" cy="1196752"/>
          </a:xfrm>
          <a:prstGeom prst="rect">
            <a:avLst/>
          </a:prstGeom>
        </p:spPr>
      </p:pic>
      <p:pic>
        <p:nvPicPr>
          <p:cNvPr id="6" name="Imagem 5" descr="oficina-de-mkt-pessoa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"/>
            <a:ext cx="3203848" cy="1340768"/>
          </a:xfrm>
          <a:prstGeom prst="rect">
            <a:avLst/>
          </a:prstGeom>
        </p:spPr>
      </p:pic>
      <p:pic>
        <p:nvPicPr>
          <p:cNvPr id="58370" name="Picture 2" descr="http://silvanalages.com.br/wordpress/wp-content/uploads/imag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683327"/>
            <a:ext cx="6670964" cy="5174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07704" y="1988840"/>
            <a:ext cx="4281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Continuação Aula 004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716016" cy="1196752"/>
          </a:xfrm>
          <a:prstGeom prst="rect">
            <a:avLst/>
          </a:prstGeom>
        </p:spPr>
      </p:pic>
      <p:pic>
        <p:nvPicPr>
          <p:cNvPr id="6" name="Imagem 5" descr="oficina-de-mkt-pessoa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"/>
            <a:ext cx="3203848" cy="1340768"/>
          </a:xfrm>
          <a:prstGeom prst="rect">
            <a:avLst/>
          </a:prstGeom>
        </p:spPr>
      </p:pic>
      <p:pic>
        <p:nvPicPr>
          <p:cNvPr id="59394" name="Picture 2" descr="http://facos.edu.br/galeria/noticias/20140828085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52798"/>
            <a:ext cx="7092280" cy="5405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60418" name="Picture 2" descr="http://www.damascoinnovations.com/wp-content/uploads/2013/01/online-marketin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7654874" cy="5517232"/>
          </a:xfrm>
          <a:prstGeom prst="rect">
            <a:avLst/>
          </a:prstGeom>
          <a:noFill/>
        </p:spPr>
      </p:pic>
      <p:pic>
        <p:nvPicPr>
          <p:cNvPr id="60420" name="Picture 4" descr="http://cdn.minterest.org/wp-content/uploads/2014/11/Internet-Marke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3" y="1"/>
            <a:ext cx="4283968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60420" name="Picture 4" descr="http://cdn.minterest.org/wp-content/uploads/2014/11/Internet-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"/>
            <a:ext cx="4283968" cy="134076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67544" y="2060848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Por definição o marketing digital é o conjunto de atividades que uma empresa (ou pessoa) executa online com o objetivo de atrair novos negócios, criar relacionamentos e desenvolver uma identidade de marca. 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60420" name="Picture 4" descr="http://cdn.minterest.org/wp-content/uploads/2014/11/Internet-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"/>
            <a:ext cx="4283968" cy="134076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67544" y="2060848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Podemos definir o marketing digital como o modelo de negócio no qual a internet é usada como plataforma para a realização de ações promocionais, que têm a finalidade de divulgar produtos, negócios, serviços ou atributos de marca. E que envolve o uso de dispositivos conectados à internet e suas funcionalidades para espalhar mensagens de marketing.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60420" name="Picture 4" descr="http://cdn.minterest.org/wp-content/uploads/2014/11/Internet-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"/>
            <a:ext cx="4283968" cy="1340768"/>
          </a:xfrm>
          <a:prstGeom prst="rect">
            <a:avLst/>
          </a:prstGeom>
          <a:noFill/>
        </p:spPr>
      </p:pic>
      <p:pic>
        <p:nvPicPr>
          <p:cNvPr id="70658" name="Picture 2" descr="http://www.webcortex.com.br/wp-content/uploads/2011/12/planejamento-de-marketing-digital-8p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412776"/>
            <a:ext cx="6255327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60420" name="Picture 4" descr="http://cdn.minterest.org/wp-content/uploads/2014/11/Internet-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"/>
            <a:ext cx="4283968" cy="1340768"/>
          </a:xfrm>
          <a:prstGeom prst="rect">
            <a:avLst/>
          </a:prstGeom>
          <a:noFill/>
        </p:spPr>
      </p:pic>
      <p:pic>
        <p:nvPicPr>
          <p:cNvPr id="61442" name="Picture 2" descr="marketing viral, buzz marketing, marketing viral exemplos, marketing viral conceito, marketing viral cases, marketing viral definiçã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865376"/>
            <a:ext cx="5486400" cy="499262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6396335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/>
              <a:t>Memes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60420" name="Picture 4" descr="http://cdn.minterest.org/wp-content/uploads/2014/11/Internet-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"/>
            <a:ext cx="4283968" cy="134076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6396335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/>
              <a:t>Memes</a:t>
            </a:r>
            <a:endParaRPr lang="pt-BR" sz="2400" dirty="0"/>
          </a:p>
        </p:txBody>
      </p:sp>
      <p:pic>
        <p:nvPicPr>
          <p:cNvPr id="64514" name="Picture 2" descr="http://files.kitazinha.webnode.com.br/200000172-1d7581e6fc/memes_comicos_2011_f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772816"/>
            <a:ext cx="7620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60420" name="Picture 4" descr="http://cdn.minterest.org/wp-content/uploads/2014/11/Internet-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"/>
            <a:ext cx="4283968" cy="134076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6396335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/>
              <a:t>Memes</a:t>
            </a:r>
            <a:endParaRPr lang="pt-BR" sz="2400" dirty="0"/>
          </a:p>
        </p:txBody>
      </p:sp>
      <p:pic>
        <p:nvPicPr>
          <p:cNvPr id="66562" name="Picture 2" descr="http://stampideias.com.br/image/cache/data/memes/Zoom/Memes_Chorando-30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844824"/>
            <a:ext cx="4644396" cy="4644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60420" name="Picture 4" descr="http://cdn.minterest.org/wp-content/uploads/2014/11/Internet-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"/>
            <a:ext cx="4283968" cy="134076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6396335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/>
              <a:t>Memes</a:t>
            </a:r>
            <a:endParaRPr lang="pt-BR" sz="2400" dirty="0"/>
          </a:p>
        </p:txBody>
      </p:sp>
      <p:pic>
        <p:nvPicPr>
          <p:cNvPr id="67586" name="Picture 2" descr="http://thechive.files.wordpress.com/2014/06/ex-girlfriend-meme-14.jpg?w=550&amp;h=5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743074"/>
            <a:ext cx="5238750" cy="511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60420" name="Picture 4" descr="http://cdn.minterest.org/wp-content/uploads/2014/11/Internet-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"/>
            <a:ext cx="4283968" cy="134076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6396335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/>
              <a:t>Memes</a:t>
            </a:r>
            <a:endParaRPr lang="pt-BR" sz="2400" dirty="0"/>
          </a:p>
        </p:txBody>
      </p:sp>
      <p:pic>
        <p:nvPicPr>
          <p:cNvPr id="68610" name="Picture 2" descr="http://geradormemes.com/media/download.php?meme=bcm3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772816"/>
            <a:ext cx="57150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51520" y="1988840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4400" dirty="0" smtClean="0"/>
              <a:t> Marketing de Guerrilha;</a:t>
            </a:r>
          </a:p>
          <a:p>
            <a:pPr>
              <a:buFont typeface="Wingdings" pitchFamily="2" charset="2"/>
              <a:buChar char="v"/>
            </a:pPr>
            <a:r>
              <a:rPr lang="pt-BR" sz="4400" dirty="0" smtClean="0"/>
              <a:t> Marketing político;</a:t>
            </a:r>
          </a:p>
          <a:p>
            <a:pPr>
              <a:buFont typeface="Wingdings" pitchFamily="2" charset="2"/>
              <a:buChar char="v"/>
            </a:pPr>
            <a:r>
              <a:rPr lang="pt-BR" sz="4400" dirty="0" smtClean="0"/>
              <a:t> Marketing pessoal;</a:t>
            </a:r>
          </a:p>
          <a:p>
            <a:pPr>
              <a:buFont typeface="Wingdings" pitchFamily="2" charset="2"/>
              <a:buChar char="v"/>
            </a:pPr>
            <a:r>
              <a:rPr lang="pt-BR" sz="4400" dirty="0" smtClean="0"/>
              <a:t> Marketing internet;</a:t>
            </a:r>
          </a:p>
          <a:p>
            <a:pPr>
              <a:buFont typeface="Wingdings" pitchFamily="2" charset="2"/>
              <a:buChar char="v"/>
            </a:pPr>
            <a:r>
              <a:rPr lang="pt-BR" sz="4400" dirty="0" smtClean="0"/>
              <a:t> Marketing esportivo.</a:t>
            </a:r>
          </a:p>
          <a:p>
            <a:pPr>
              <a:buFont typeface="Wingdings" pitchFamily="2" charset="2"/>
              <a:buChar char="v"/>
            </a:pP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60420" name="Picture 4" descr="http://cdn.minterest.org/wp-content/uploads/2014/11/Internet-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"/>
            <a:ext cx="4283968" cy="1340768"/>
          </a:xfrm>
          <a:prstGeom prst="rect">
            <a:avLst/>
          </a:prstGeom>
          <a:noFill/>
        </p:spPr>
      </p:pic>
      <p:pic>
        <p:nvPicPr>
          <p:cNvPr id="69634" name="Picture 2" descr="http://www.conteudoecia.com.br/filemanager/image/marketing-digit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79380"/>
            <a:ext cx="7668491" cy="4978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60420" name="Picture 4" descr="http://cdn.minterest.org/wp-content/uploads/2014/11/Internet-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"/>
            <a:ext cx="4283968" cy="1340768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611560" y="1988840"/>
            <a:ext cx="7896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hlinkClick r:id="rId4" action="ppaction://hlinkfile"/>
              </a:rPr>
              <a:t>Pôneis Malditos – 15 milhões de visualizações 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71682" name="Picture 2" descr="http://image.slidesharecdn.com/marketingesportivo4-3-130502083148-phpapp02/95/marketing-esportivo-1-638.jpg?cb=13674836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03455"/>
            <a:ext cx="8100393" cy="5554545"/>
          </a:xfrm>
          <a:prstGeom prst="rect">
            <a:avLst/>
          </a:prstGeom>
          <a:noFill/>
        </p:spPr>
      </p:pic>
      <p:pic>
        <p:nvPicPr>
          <p:cNvPr id="71684" name="Picture 4" descr="https://ojotapesaraiva.files.wordpress.com/2011/10/mkt_esportivo_.jpg"/>
          <p:cNvPicPr>
            <a:picLocks noChangeAspect="1" noChangeArrowheads="1"/>
          </p:cNvPicPr>
          <p:nvPr/>
        </p:nvPicPr>
        <p:blipFill>
          <a:blip r:embed="rId4" cstate="print"/>
          <a:srcRect l="15805" t="47879" r="15708"/>
          <a:stretch>
            <a:fillRect/>
          </a:stretch>
        </p:blipFill>
        <p:spPr bwMode="auto">
          <a:xfrm>
            <a:off x="5399584" y="0"/>
            <a:ext cx="3744416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71684" name="Picture 4" descr="https://ojotapesaraiva.files.wordpress.com/2011/10/mkt_esportivo_.jpg"/>
          <p:cNvPicPr>
            <a:picLocks noChangeAspect="1" noChangeArrowheads="1"/>
          </p:cNvPicPr>
          <p:nvPr/>
        </p:nvPicPr>
        <p:blipFill>
          <a:blip r:embed="rId3" cstate="print"/>
          <a:srcRect l="15805" t="47879" r="15708"/>
          <a:stretch>
            <a:fillRect/>
          </a:stretch>
        </p:blipFill>
        <p:spPr bwMode="auto">
          <a:xfrm>
            <a:off x="5399584" y="0"/>
            <a:ext cx="3744416" cy="126876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23528" y="1916832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/>
              <a:t>Segundo </a:t>
            </a:r>
            <a:r>
              <a:rPr lang="pt-BR" sz="3200" b="1" dirty="0" err="1" smtClean="0"/>
              <a:t>Pitts</a:t>
            </a:r>
            <a:r>
              <a:rPr lang="pt-BR" sz="3200" b="1" dirty="0" smtClean="0"/>
              <a:t> &amp; </a:t>
            </a:r>
            <a:r>
              <a:rPr lang="pt-BR" sz="3200" b="1" dirty="0" err="1" smtClean="0"/>
              <a:t>Stotlar</a:t>
            </a:r>
            <a:r>
              <a:rPr lang="pt-BR" sz="3200" b="1" dirty="0" smtClean="0"/>
              <a:t> (2002, p. 86):</a:t>
            </a:r>
            <a:r>
              <a:rPr lang="pt-BR" sz="3200" dirty="0" smtClean="0"/>
              <a:t> Os acadêmicos ainda não chegaram a um acordo quanto à definição de Marketing Esportivo. Alguns acreditam que a atividade envolve apenas a venda de eventos esportivos. Outros adotam uma abordagem mais ampla e acreditam que Marketing Esportivo é a aplicação dos princípios de marketing a qualquer produto (bens, serviços, pessoas, lugares e ideias) da indústria do esporte.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71684" name="Picture 4" descr="https://ojotapesaraiva.files.wordpress.com/2011/10/mkt_esportivo_.jpg"/>
          <p:cNvPicPr>
            <a:picLocks noChangeAspect="1" noChangeArrowheads="1"/>
          </p:cNvPicPr>
          <p:nvPr/>
        </p:nvPicPr>
        <p:blipFill>
          <a:blip r:embed="rId3" cstate="print"/>
          <a:srcRect l="15805" t="47879" r="15708"/>
          <a:stretch>
            <a:fillRect/>
          </a:stretch>
        </p:blipFill>
        <p:spPr bwMode="auto">
          <a:xfrm>
            <a:off x="5399584" y="0"/>
            <a:ext cx="3744416" cy="126876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23528" y="1916832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Marketing Esportivo é o processo de elaborar e implementar atividades de produção, formação de preço, promoção e distribuição de um produto esportivo para satisfazer as necessidades ou desejos de consumidores e realizar os objetivos da empresa. (PITTS &amp; STOTLAR, 2002, p. 90).</a:t>
            </a:r>
            <a:br>
              <a:rPr lang="pt-BR" sz="3200" dirty="0" smtClean="0"/>
            </a:b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71684" name="Picture 4" descr="https://ojotapesaraiva.files.wordpress.com/2011/10/mkt_esportivo_.jpg"/>
          <p:cNvPicPr>
            <a:picLocks noChangeAspect="1" noChangeArrowheads="1"/>
          </p:cNvPicPr>
          <p:nvPr/>
        </p:nvPicPr>
        <p:blipFill>
          <a:blip r:embed="rId3" cstate="print"/>
          <a:srcRect l="15805" t="47879" r="15708"/>
          <a:stretch>
            <a:fillRect/>
          </a:stretch>
        </p:blipFill>
        <p:spPr bwMode="auto">
          <a:xfrm>
            <a:off x="5399584" y="0"/>
            <a:ext cx="3744416" cy="126876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23528" y="1484784"/>
            <a:ext cx="849694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/>
              <a:t>Segundo </a:t>
            </a:r>
            <a:r>
              <a:rPr lang="pt-BR" sz="2600" b="1" dirty="0" err="1" smtClean="0"/>
              <a:t>Mullin</a:t>
            </a:r>
            <a:r>
              <a:rPr lang="pt-BR" sz="2600" b="1" dirty="0" smtClean="0"/>
              <a:t>, </a:t>
            </a:r>
            <a:r>
              <a:rPr lang="pt-BR" sz="2600" b="1" dirty="0" err="1" smtClean="0"/>
              <a:t>Hardy</a:t>
            </a:r>
            <a:r>
              <a:rPr lang="pt-BR" sz="2600" b="1" dirty="0" smtClean="0"/>
              <a:t> &amp; </a:t>
            </a:r>
            <a:r>
              <a:rPr lang="pt-BR" sz="2600" b="1" dirty="0" err="1" smtClean="0"/>
              <a:t>Sutton</a:t>
            </a:r>
            <a:r>
              <a:rPr lang="pt-BR" sz="2600" b="1" dirty="0" smtClean="0"/>
              <a:t> (1996 apud CHATAIGNIER, 2004, p. 49):</a:t>
            </a:r>
            <a:br>
              <a:rPr lang="pt-BR" sz="2600" b="1" dirty="0" smtClean="0"/>
            </a:br>
            <a:r>
              <a:rPr lang="pt-BR" sz="2600" dirty="0" smtClean="0"/>
              <a:t>Marketing Esportivo consiste em todas as atividades designadas a atender às necessidades dos consumidores de esporte por meio de um processo de intercâmbio. A expressão Marketing Esportivo desenvolveu duas vertentes principais: o marketing de produtos esportivos e serviços direcionados ao consumidor de esporte e o marketing de outros produtos de consumo, industrial e de serviços, pelo uso de promoções esportivas. Nesta definição, entende-se como consumidor do esporte aquele que tem diversos tipos de envolvimento com o esporte, como praticar, assistir, ouvir, ler, colecionar ou escrever sobre o assunto.</a:t>
            </a:r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71684" name="Picture 4" descr="https://ojotapesaraiva.files.wordpress.com/2011/10/mkt_esportivo_.jpg"/>
          <p:cNvPicPr>
            <a:picLocks noChangeAspect="1" noChangeArrowheads="1"/>
          </p:cNvPicPr>
          <p:nvPr/>
        </p:nvPicPr>
        <p:blipFill>
          <a:blip r:embed="rId3" cstate="print"/>
          <a:srcRect l="15805" t="47879" r="15708"/>
          <a:stretch>
            <a:fillRect/>
          </a:stretch>
        </p:blipFill>
        <p:spPr bwMode="auto">
          <a:xfrm>
            <a:off x="5399584" y="0"/>
            <a:ext cx="3744416" cy="1268760"/>
          </a:xfrm>
          <a:prstGeom prst="rect">
            <a:avLst/>
          </a:prstGeom>
          <a:noFill/>
        </p:spPr>
      </p:pic>
      <p:pic>
        <p:nvPicPr>
          <p:cNvPr id="73730" name="Picture 2" descr="http://comatitude.com.br/wp-content/uploads/2010/12/bb_circui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641764"/>
            <a:ext cx="7523414" cy="5216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71684" name="Picture 4" descr="https://ojotapesaraiva.files.wordpress.com/2011/10/mkt_esportivo_.jpg"/>
          <p:cNvPicPr>
            <a:picLocks noChangeAspect="1" noChangeArrowheads="1"/>
          </p:cNvPicPr>
          <p:nvPr/>
        </p:nvPicPr>
        <p:blipFill>
          <a:blip r:embed="rId3" cstate="print"/>
          <a:srcRect l="15805" t="47879" r="15708"/>
          <a:stretch>
            <a:fillRect/>
          </a:stretch>
        </p:blipFill>
        <p:spPr bwMode="auto">
          <a:xfrm>
            <a:off x="5399584" y="0"/>
            <a:ext cx="3744416" cy="1268760"/>
          </a:xfrm>
          <a:prstGeom prst="rect">
            <a:avLst/>
          </a:prstGeom>
          <a:noFill/>
        </p:spPr>
      </p:pic>
      <p:pic>
        <p:nvPicPr>
          <p:cNvPr id="77826" name="Picture 2" descr="http://barradascomunicacao.files.wordpress.com/2011/11/corri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558928"/>
            <a:ext cx="7956376" cy="5299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71684" name="Picture 4" descr="https://ojotapesaraiva.files.wordpress.com/2011/10/mkt_esportivo_.jpg"/>
          <p:cNvPicPr>
            <a:picLocks noChangeAspect="1" noChangeArrowheads="1"/>
          </p:cNvPicPr>
          <p:nvPr/>
        </p:nvPicPr>
        <p:blipFill>
          <a:blip r:embed="rId3" cstate="print"/>
          <a:srcRect l="15805" t="47879" r="15708"/>
          <a:stretch>
            <a:fillRect/>
          </a:stretch>
        </p:blipFill>
        <p:spPr bwMode="auto">
          <a:xfrm>
            <a:off x="5399584" y="0"/>
            <a:ext cx="3744416" cy="1268760"/>
          </a:xfrm>
          <a:prstGeom prst="rect">
            <a:avLst/>
          </a:prstGeom>
          <a:noFill/>
        </p:spPr>
      </p:pic>
      <p:pic>
        <p:nvPicPr>
          <p:cNvPr id="78850" name="Picture 2" descr="http://www.ativaesporte.com.br/wp-content/themes/yvora/timthumb.php?src=http%3A%2F%2Fwww.ativaesporte.com.br%2Fwp-content%2Fuploads%2F2013%2F06%2Ffig-aula-mkt-esportivo.jpg&amp;h=350&amp;w=629&amp;zc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66455"/>
            <a:ext cx="9150234" cy="5091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71684" name="Picture 4" descr="https://ojotapesaraiva.files.wordpress.com/2011/10/mkt_esportivo_.jpg"/>
          <p:cNvPicPr>
            <a:picLocks noChangeAspect="1" noChangeArrowheads="1"/>
          </p:cNvPicPr>
          <p:nvPr/>
        </p:nvPicPr>
        <p:blipFill>
          <a:blip r:embed="rId3" cstate="print"/>
          <a:srcRect l="15805" t="47879" r="15708"/>
          <a:stretch>
            <a:fillRect/>
          </a:stretch>
        </p:blipFill>
        <p:spPr bwMode="auto">
          <a:xfrm>
            <a:off x="5399584" y="0"/>
            <a:ext cx="3744416" cy="1268760"/>
          </a:xfrm>
          <a:prstGeom prst="rect">
            <a:avLst/>
          </a:prstGeom>
          <a:noFill/>
        </p:spPr>
      </p:pic>
      <p:pic>
        <p:nvPicPr>
          <p:cNvPr id="79874" name="Picture 2" descr="http://futebolmarketing.s3.amazonaws.com/wp-content/uploads/2012/09/7923612518_c4f53ff54f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764" y="1738398"/>
            <a:ext cx="8645236" cy="5119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4" name="Imagem 3" descr="new front 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12776"/>
            <a:ext cx="5904656" cy="514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71684" name="Picture 4" descr="https://ojotapesaraiva.files.wordpress.com/2011/10/mkt_esportivo_.jpg"/>
          <p:cNvPicPr>
            <a:picLocks noChangeAspect="1" noChangeArrowheads="1"/>
          </p:cNvPicPr>
          <p:nvPr/>
        </p:nvPicPr>
        <p:blipFill>
          <a:blip r:embed="rId3" cstate="print"/>
          <a:srcRect l="15805" t="47879" r="15708"/>
          <a:stretch>
            <a:fillRect/>
          </a:stretch>
        </p:blipFill>
        <p:spPr bwMode="auto">
          <a:xfrm>
            <a:off x="5399584" y="0"/>
            <a:ext cx="3744416" cy="1268760"/>
          </a:xfrm>
          <a:prstGeom prst="rect">
            <a:avLst/>
          </a:prstGeom>
          <a:noFill/>
        </p:spPr>
      </p:pic>
      <p:pic>
        <p:nvPicPr>
          <p:cNvPr id="80898" name="Picture 2" descr="http://perlbal.hi-pi.com/blog-images/641643/mn/128908406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057400"/>
            <a:ext cx="8010996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71684" name="Picture 4" descr="https://ojotapesaraiva.files.wordpress.com/2011/10/mkt_esportivo_.jpg"/>
          <p:cNvPicPr>
            <a:picLocks noChangeAspect="1" noChangeArrowheads="1"/>
          </p:cNvPicPr>
          <p:nvPr/>
        </p:nvPicPr>
        <p:blipFill>
          <a:blip r:embed="rId3" cstate="print"/>
          <a:srcRect l="15805" t="47879" r="15708"/>
          <a:stretch>
            <a:fillRect/>
          </a:stretch>
        </p:blipFill>
        <p:spPr bwMode="auto">
          <a:xfrm>
            <a:off x="5399584" y="0"/>
            <a:ext cx="3744416" cy="1268760"/>
          </a:xfrm>
          <a:prstGeom prst="rect">
            <a:avLst/>
          </a:prstGeom>
          <a:noFill/>
        </p:spPr>
      </p:pic>
      <p:pic>
        <p:nvPicPr>
          <p:cNvPr id="81922" name="Picture 2" descr="http://victormartins.grandepremio.uol.com.br/wp-content/uploads/2010/03/94922_117993_img_1805_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86389"/>
            <a:ext cx="8354272" cy="5571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71684" name="Picture 4" descr="https://ojotapesaraiva.files.wordpress.com/2011/10/mkt_esportivo_.jpg"/>
          <p:cNvPicPr>
            <a:picLocks noChangeAspect="1" noChangeArrowheads="1"/>
          </p:cNvPicPr>
          <p:nvPr/>
        </p:nvPicPr>
        <p:blipFill>
          <a:blip r:embed="rId3" cstate="print"/>
          <a:srcRect l="15805" t="47879" r="15708"/>
          <a:stretch>
            <a:fillRect/>
          </a:stretch>
        </p:blipFill>
        <p:spPr bwMode="auto">
          <a:xfrm>
            <a:off x="5399584" y="0"/>
            <a:ext cx="3744416" cy="1268760"/>
          </a:xfrm>
          <a:prstGeom prst="rect">
            <a:avLst/>
          </a:prstGeom>
          <a:noFill/>
        </p:spPr>
      </p:pic>
      <p:pic>
        <p:nvPicPr>
          <p:cNvPr id="82946" name="Picture 2" descr="http://img.meutimao.com.br/_upload/ckeditor/2015/10/camisa-do-corinthians-copiada-pelo-real-madrid_xv_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60231"/>
            <a:ext cx="8172400" cy="5097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9992" cy="1196752"/>
          </a:xfrm>
          <a:prstGeom prst="rect">
            <a:avLst/>
          </a:prstGeom>
        </p:spPr>
      </p:pic>
      <p:pic>
        <p:nvPicPr>
          <p:cNvPr id="71684" name="Picture 4" descr="https://ojotapesaraiva.files.wordpress.com/2011/10/mkt_esportivo_.jpg"/>
          <p:cNvPicPr>
            <a:picLocks noChangeAspect="1" noChangeArrowheads="1"/>
          </p:cNvPicPr>
          <p:nvPr/>
        </p:nvPicPr>
        <p:blipFill>
          <a:blip r:embed="rId3" cstate="print"/>
          <a:srcRect l="15805" t="47879" r="15708"/>
          <a:stretch>
            <a:fillRect/>
          </a:stretch>
        </p:blipFill>
        <p:spPr bwMode="auto">
          <a:xfrm>
            <a:off x="5399584" y="0"/>
            <a:ext cx="3744416" cy="1268760"/>
          </a:xfrm>
          <a:prstGeom prst="rect">
            <a:avLst/>
          </a:prstGeom>
          <a:noFill/>
        </p:spPr>
      </p:pic>
      <p:pic>
        <p:nvPicPr>
          <p:cNvPr id="83970" name="Picture 2" descr="http://comunicabola.files.wordpress.com/2011/09/lojas-oficiais-do-corinthians-1300501742457_615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52255"/>
            <a:ext cx="9031777" cy="4405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51520" y="177281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hlinkClick r:id="rId3" action="ppaction://hlinkfile"/>
              </a:rPr>
              <a:t>Vídeo Cacau Show</a:t>
            </a:r>
            <a:endParaRPr lang="pt-BR" sz="4000" dirty="0" smtClean="0"/>
          </a:p>
          <a:p>
            <a:pPr algn="ctr"/>
            <a:endParaRPr lang="pt-BR" sz="4000" dirty="0" smtClean="0"/>
          </a:p>
          <a:p>
            <a:pPr algn="ctr"/>
            <a:endParaRPr lang="pt-B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548680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1: CACAU SHOW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Uma das franquias que mais crescem no Brasil, a Cacau show possui um site super atrativo, com destaques para as novidades, informações para ser um franqueado e um espaço para crianças.</a:t>
            </a:r>
          </a:p>
          <a:p>
            <a:endParaRPr lang="pt-BR" sz="2800" dirty="0" smtClean="0"/>
          </a:p>
          <a:p>
            <a:r>
              <a:rPr lang="pt-BR" sz="2800" dirty="0" smtClean="0"/>
              <a:t>Estão presentes no </a:t>
            </a:r>
            <a:r>
              <a:rPr lang="pt-BR" sz="2800" dirty="0" err="1" smtClean="0"/>
              <a:t>Youtube</a:t>
            </a:r>
            <a:r>
              <a:rPr lang="pt-BR" sz="2800" dirty="0" smtClean="0"/>
              <a:t>, onde veiculam suas promoções, anúncios e campanhas (sempre interagindo com pessoas nas ruas); </a:t>
            </a:r>
            <a:r>
              <a:rPr lang="pt-BR" sz="2800" dirty="0" err="1" smtClean="0"/>
              <a:t>Instagram</a:t>
            </a:r>
            <a:r>
              <a:rPr lang="pt-BR" sz="2800" dirty="0" smtClean="0"/>
              <a:t>, local que publicam imagens de dar água na boca; </a:t>
            </a:r>
            <a:r>
              <a:rPr lang="pt-BR" sz="2800" dirty="0" err="1" smtClean="0"/>
              <a:t>Twitter</a:t>
            </a:r>
            <a:r>
              <a:rPr lang="pt-BR" sz="2800" dirty="0" smtClean="0"/>
              <a:t>, com links para as páginas do site da empresa e </a:t>
            </a:r>
            <a:r>
              <a:rPr lang="pt-BR" sz="2800" dirty="0" err="1" smtClean="0"/>
              <a:t>Facebook</a:t>
            </a:r>
            <a:r>
              <a:rPr lang="pt-BR" sz="2800" dirty="0" smtClean="0"/>
              <a:t>, com mais de 5 milhões de seguidores e que é atualizado diariamente.</a:t>
            </a:r>
          </a:p>
        </p:txBody>
      </p:sp>
      <p:sp>
        <p:nvSpPr>
          <p:cNvPr id="54274" name="AutoShape 2" descr="http://www.google.com.br/url?sa=i&amp;source=images&amp;cd=&amp;ved=0CAUQjBw&amp;url=https%3A%2F%2Fquasepublicitarios.files.wordpress.com%2F2011%2F08%2Fcacau-show.jpg&amp;ei=pDLJVMrJGeHbsATQ5IH4Ag&amp;psig=AFQjCNHR_5RkjdoNcArJ_awsB1jhlv5kDA&amp;ust=1422558244503902"/>
          <p:cNvSpPr>
            <a:spLocks noChangeAspect="1" noChangeArrowheads="1"/>
          </p:cNvSpPr>
          <p:nvPr/>
        </p:nvSpPr>
        <p:spPr bwMode="auto">
          <a:xfrm>
            <a:off x="63500" y="-136525"/>
            <a:ext cx="31499175" cy="16106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276" name="AutoShape 4" descr="http://www.google.com.br/url?sa=i&amp;source=images&amp;cd=&amp;ved=0CAUQjBw&amp;url=https%3A%2F%2Fquasepublicitarios.files.wordpress.com%2F2011%2F08%2Fcacau-show.jpg&amp;ei=pDLJVMrJGeHbsATQ5IH4Ag&amp;psig=AFQjCNHR_5RkjdoNcArJ_awsB1jhlv5kDA&amp;ust=1422558244503902"/>
          <p:cNvSpPr>
            <a:spLocks noChangeAspect="1" noChangeArrowheads="1"/>
          </p:cNvSpPr>
          <p:nvPr/>
        </p:nvSpPr>
        <p:spPr bwMode="auto">
          <a:xfrm>
            <a:off x="63500" y="-136525"/>
            <a:ext cx="8772525" cy="4486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 descr="cacau-sh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1634" y="0"/>
            <a:ext cx="2682366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548680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1: CACAU SHOW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No Face, a empresa aposta em imagens de seus produtos e em textos com linguagem solta, descontraída, que atinge perfeitamente seu público-alvo. Apostam na divulgação de frases e situações onde o chocolate está presente em nossas vidas. Observem que a empresa estimula suas vendas nas redes sociais sem mencionar preço, mas sim, apenas mostrando sua principal matéria prima que é a paixão de todos nós. Vale a pena conferir!</a:t>
            </a:r>
            <a:endParaRPr lang="pt-BR" sz="2800" dirty="0"/>
          </a:p>
        </p:txBody>
      </p:sp>
      <p:pic>
        <p:nvPicPr>
          <p:cNvPr id="3" name="Imagem 2" descr="cacau-sh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1634" y="0"/>
            <a:ext cx="2682366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332656"/>
            <a:ext cx="85689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2: SUPERMERCADO DIA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O Dia possui um site onde divulga a Revista DIA, publicação mensal que oferece </a:t>
            </a:r>
            <a:r>
              <a:rPr lang="pt-BR" sz="2800" b="1" dirty="0" smtClean="0"/>
              <a:t>receitas com os produtos que o supermercado oferece</a:t>
            </a:r>
            <a:r>
              <a:rPr lang="pt-BR" sz="2800" dirty="0" smtClean="0"/>
              <a:t>, matérias interessantes, dicas para os consumidores sobre saúde, alimentação e bem estar.</a:t>
            </a:r>
          </a:p>
          <a:p>
            <a:endParaRPr lang="pt-BR" sz="2800" dirty="0" smtClean="0"/>
          </a:p>
          <a:p>
            <a:r>
              <a:rPr lang="pt-BR" sz="2800" dirty="0" smtClean="0"/>
              <a:t>Esta linguagem é transferida para as redes sociais que o Dia possui, que são o </a:t>
            </a:r>
            <a:r>
              <a:rPr lang="pt-BR" sz="2800" dirty="0" err="1" smtClean="0"/>
              <a:t>Twitter</a:t>
            </a:r>
            <a:r>
              <a:rPr lang="pt-BR" sz="2800" dirty="0" smtClean="0"/>
              <a:t> e o </a:t>
            </a:r>
            <a:r>
              <a:rPr lang="pt-BR" sz="2800" dirty="0" err="1" smtClean="0"/>
              <a:t>Facebook</a:t>
            </a:r>
            <a:r>
              <a:rPr lang="pt-BR" sz="2800" dirty="0" smtClean="0"/>
              <a:t>. O foco é em receitas diferenciadas fáceis de serem feitas. É interessante observar que as ofertas dos supermercados, tão recorrentes de empresas deste ramo de atividade perdem a atenção para postagens sobre o que fazer com os produtos comprados na rede.</a:t>
            </a:r>
            <a:endParaRPr lang="pt-BR" sz="2800" dirty="0"/>
          </a:p>
        </p:txBody>
      </p:sp>
      <p:pic>
        <p:nvPicPr>
          <p:cNvPr id="4" name="Imagem 3" descr="logo_dia_al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5278" y="-1"/>
            <a:ext cx="3238722" cy="997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332656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2: SUPERMERCADO DIA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Dicas de como escolher os melhores alimentos, como “Escolha a laranja pelo peso. Quanto mais pesada a laranja, mais suco ela rende!” fazem sucesso com o púbico. Divulgue informações importantes, que prendam a atenção de seus consumidores e que possam agregar algo em suas vidas.</a:t>
            </a:r>
            <a:endParaRPr lang="pt-BR" sz="2800" dirty="0"/>
          </a:p>
        </p:txBody>
      </p:sp>
      <p:pic>
        <p:nvPicPr>
          <p:cNvPr id="3" name="Imagem 2" descr="logo_dia_al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5278" y="-1"/>
            <a:ext cx="3238722" cy="997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764704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3: RISQUÉ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Uma das marcas de esmalte mais utilizadas pelas mulheres brasileiras é a </a:t>
            </a:r>
            <a:r>
              <a:rPr lang="pt-BR" sz="2800" dirty="0" err="1" smtClean="0"/>
              <a:t>Risqué</a:t>
            </a:r>
            <a:r>
              <a:rPr lang="pt-BR" sz="2800" dirty="0" smtClean="0"/>
              <a:t>. A empresa investe bastante em ações web que estreitam ainda mais o relacionamento com suas clientes fiéis. Seu site possui o catálogo de produtos, dicas para cuidados das unhas, simulador (você consegue verificar na prática como a cor ficará em suas unhas), aplicativos exclusivos, blog e muito mais! É um excelente portal para a mulherada se divertir e soltar a imaginação nas cores de suas unhas.</a:t>
            </a:r>
          </a:p>
        </p:txBody>
      </p:sp>
      <p:pic>
        <p:nvPicPr>
          <p:cNvPr id="3" name="Imagem 2" descr="LOGORI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6395" y="0"/>
            <a:ext cx="2917605" cy="1434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4" name="Imagem 3" descr="new front 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0509" y="0"/>
            <a:ext cx="1953491" cy="17007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1628800"/>
            <a:ext cx="83529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O publicitário americano </a:t>
            </a:r>
            <a:r>
              <a:rPr lang="pt-BR" sz="3000" dirty="0" err="1" smtClean="0"/>
              <a:t>Jay</a:t>
            </a:r>
            <a:r>
              <a:rPr lang="pt-BR" sz="3000" dirty="0" smtClean="0"/>
              <a:t> Conrad Levinson é considerado o “pai” do Marketing de Guerrilha. No final dos anos 1970, a expressão nasceu para descrever ações de comunicação que fugissem do trivial, do comum. </a:t>
            </a:r>
          </a:p>
          <a:p>
            <a:pPr algn="just"/>
            <a:endParaRPr lang="pt-BR" sz="3000" dirty="0" smtClean="0"/>
          </a:p>
          <a:p>
            <a:pPr algn="just"/>
            <a:r>
              <a:rPr lang="pt-BR" sz="3000" dirty="0" smtClean="0"/>
              <a:t>A analogia bélica é inspirada na Guerra do Vietnã – quando os vietnamitas, em condições instrumentais bem inferiores aos americanos, demonstraram imensa habilidade estratégica para superar estas diferenças. </a:t>
            </a: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548680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3: RISQUÉ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No </a:t>
            </a:r>
            <a:r>
              <a:rPr lang="pt-BR" sz="2800" dirty="0" err="1" smtClean="0"/>
              <a:t>Facebook</a:t>
            </a:r>
            <a:r>
              <a:rPr lang="pt-BR" sz="2800" dirty="0" smtClean="0"/>
              <a:t> a empresa arrasa! Demonstra, através de fotos coloridas, toda a modernidade e tecnologia dos esmaltes, com linguagem próxima e intima com seu público. As mulheres podem mandar fotos de suas mãos com seus esmaltes favoritos que a </a:t>
            </a:r>
            <a:r>
              <a:rPr lang="pt-BR" sz="2800" dirty="0" err="1" smtClean="0"/>
              <a:t>Risqué</a:t>
            </a:r>
            <a:r>
              <a:rPr lang="pt-BR" sz="2800" dirty="0" smtClean="0"/>
              <a:t> publica e faz sucesso!</a:t>
            </a:r>
            <a:endParaRPr lang="pt-BR" sz="2800" dirty="0"/>
          </a:p>
        </p:txBody>
      </p:sp>
      <p:pic>
        <p:nvPicPr>
          <p:cNvPr id="3" name="Imagem 2" descr="LOGORI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6395" y="0"/>
            <a:ext cx="2917605" cy="1434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548680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4: TIGRE</a:t>
            </a:r>
          </a:p>
          <a:p>
            <a:endParaRPr lang="pt-BR" sz="2800" dirty="0" smtClean="0"/>
          </a:p>
          <a:p>
            <a:r>
              <a:rPr lang="pt-BR" sz="2800" dirty="0" smtClean="0"/>
              <a:t>A Tigre é um exemplo interessante de como uma empresa com um assunto um pouco mais especifico pode conquistar seu público de forma criativa. Em seu site, além da parte institucional e de produtos, a empresa divulga o “Mundo Tigre”, que foca no compartilhamento de conhecimento para seu público incluindo o “Jornal Tigre e você”, com conteúdo que </a:t>
            </a:r>
            <a:r>
              <a:rPr lang="pt-BR" sz="2800" b="1" dirty="0" smtClean="0"/>
              <a:t>ajudará os instaladores em seu dia a dia</a:t>
            </a:r>
            <a:r>
              <a:rPr lang="pt-BR" sz="2800" dirty="0" smtClean="0"/>
              <a:t>, dicas de utilização dos produtos e os serviços da empresa.</a:t>
            </a:r>
          </a:p>
        </p:txBody>
      </p:sp>
      <p:pic>
        <p:nvPicPr>
          <p:cNvPr id="3" name="Imagem 2" descr="1bbb08d05af188139c05b57ede5d01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9655" y="0"/>
            <a:ext cx="4634345" cy="1394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620688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4: TIGRE</a:t>
            </a:r>
          </a:p>
          <a:p>
            <a:endParaRPr lang="pt-BR" sz="2800" dirty="0" smtClean="0"/>
          </a:p>
          <a:p>
            <a:r>
              <a:rPr lang="pt-BR" sz="2800" dirty="0" smtClean="0"/>
              <a:t>A Tigre possui um canal no </a:t>
            </a:r>
            <a:r>
              <a:rPr lang="pt-BR" sz="2800" dirty="0" err="1" smtClean="0"/>
              <a:t>Youtube</a:t>
            </a:r>
            <a:r>
              <a:rPr lang="pt-BR" sz="2800" dirty="0" smtClean="0"/>
              <a:t>, onde divulga seus comerciais, produtos e passo a passo para instalações. Estão também no </a:t>
            </a:r>
            <a:r>
              <a:rPr lang="pt-BR" sz="2800" dirty="0" err="1" smtClean="0"/>
              <a:t>Plus</a:t>
            </a:r>
            <a:r>
              <a:rPr lang="pt-BR" sz="2800" dirty="0" smtClean="0"/>
              <a:t>, </a:t>
            </a:r>
            <a:r>
              <a:rPr lang="pt-BR" sz="2800" dirty="0" err="1" smtClean="0"/>
              <a:t>Twitter</a:t>
            </a:r>
            <a:r>
              <a:rPr lang="pt-BR" sz="2800" dirty="0" smtClean="0"/>
              <a:t> e </a:t>
            </a:r>
            <a:r>
              <a:rPr lang="pt-BR" sz="2800" dirty="0" err="1" smtClean="0"/>
              <a:t>Facebook</a:t>
            </a:r>
            <a:r>
              <a:rPr lang="pt-BR" sz="2800" dirty="0" smtClean="0"/>
              <a:t>. Este último, com mais de 70 mil seguidores, divulga informações da empresa de uma maneira “humana”, deixando de lado as especificações técnicas de seus produtos.</a:t>
            </a:r>
          </a:p>
          <a:p>
            <a:r>
              <a:rPr lang="pt-BR" sz="2800" dirty="0" smtClean="0"/>
              <a:t>Investem em dicas como “Cuidados com gastos desnecessários em obras” ou “Vai furar a parede? </a:t>
            </a:r>
          </a:p>
        </p:txBody>
      </p:sp>
      <p:pic>
        <p:nvPicPr>
          <p:cNvPr id="3" name="Imagem 2" descr="1bbb08d05af188139c05b57ede5d01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9655" y="0"/>
            <a:ext cx="4634345" cy="1394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548680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4: TIGRE</a:t>
            </a:r>
          </a:p>
          <a:p>
            <a:endParaRPr lang="pt-BR" sz="2800" dirty="0" smtClean="0"/>
          </a:p>
          <a:p>
            <a:r>
              <a:rPr lang="pt-BR" sz="2800" dirty="0" smtClean="0"/>
              <a:t>Coloque um pedaço de papel ou plástico embaixo do local que for furar e mantenha a sua casa limpa”. Além disso, o “Desafio Tigre” faz com que seu público interaja com a empresa para decifrar enigmas em que seus produtos estão inseridos: “Desafio Tigre: quantas caixas d’água Tigre de mil litros empilhadas seriam necessárias para chegar na mesma altura do monte Everest, a mais alta montanha do mundo?” – esta ideia faz muito sucesso nas redes sociais e é uma excelente forma de aproximação com seus consumidores finais.</a:t>
            </a:r>
            <a:endParaRPr lang="pt-BR" sz="2800" dirty="0"/>
          </a:p>
        </p:txBody>
      </p:sp>
      <p:pic>
        <p:nvPicPr>
          <p:cNvPr id="3" name="Imagem 2" descr="1bbb08d05af188139c05b57ede5d01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9655" y="0"/>
            <a:ext cx="4634345" cy="1394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764704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5: MEU AMIGO PET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No site estão separadas as categorias pelos animais que atendem, facilitando a busca de seus visitantes. Possuem um blog fantástico, que divulgam dicas para cachorros, gatos, pássaros, peixes, sempre com bom humor e com cunho informativo. As dicas são acessadas por milhares de pessoas diariamente, tornando-se assim mais do que um blog, mais sim um portal de busca de informações pet.</a:t>
            </a:r>
          </a:p>
        </p:txBody>
      </p:sp>
      <p:pic>
        <p:nvPicPr>
          <p:cNvPr id="3" name="Imagem 2" descr="meuamigop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7836" y="0"/>
            <a:ext cx="2556164" cy="1680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908720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5: MEU AMIGO PET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Estão presentes no </a:t>
            </a:r>
            <a:r>
              <a:rPr lang="pt-BR" sz="2800" dirty="0" err="1" smtClean="0"/>
              <a:t>LinkedIn</a:t>
            </a:r>
            <a:r>
              <a:rPr lang="pt-BR" sz="2800" dirty="0" smtClean="0"/>
              <a:t>, </a:t>
            </a:r>
            <a:r>
              <a:rPr lang="pt-BR" sz="2800" dirty="0" err="1" smtClean="0"/>
              <a:t>Twitter</a:t>
            </a:r>
            <a:r>
              <a:rPr lang="pt-BR" sz="2800" dirty="0" smtClean="0"/>
              <a:t>, </a:t>
            </a:r>
            <a:r>
              <a:rPr lang="pt-BR" sz="2800" dirty="0" err="1" smtClean="0"/>
              <a:t>Plus</a:t>
            </a:r>
            <a:r>
              <a:rPr lang="pt-BR" sz="2800" dirty="0" smtClean="0"/>
              <a:t> e </a:t>
            </a:r>
            <a:r>
              <a:rPr lang="pt-BR" sz="2800" dirty="0" err="1" smtClean="0"/>
              <a:t>Facebook</a:t>
            </a:r>
            <a:r>
              <a:rPr lang="pt-BR" sz="2800" dirty="0" smtClean="0"/>
              <a:t>. As redes sociais servem como porta para seu público visitarem o blog ou site da empresa. Campanhas como “envie a foto de seu pet”, frases fofas acompanhadas de imagens de bichinhos incrivelmente encantadores nos comovem e nos fazem segui-los de uma forma natural e não imposta pela empresa. E esta é a verdadeira proposta do marketing de conteúdo.</a:t>
            </a:r>
            <a:endParaRPr lang="pt-BR" sz="2800" dirty="0"/>
          </a:p>
        </p:txBody>
      </p:sp>
      <p:pic>
        <p:nvPicPr>
          <p:cNvPr id="3" name="Imagem 2" descr="meuamigop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7836" y="0"/>
            <a:ext cx="2556164" cy="1680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764704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5: MEU AMIGO PET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O mercado de pet é um dos mais lucrativos de nosso país. A empresa Meu Amigo Pet, com franquias espalhadas por todo Brasil, faz questão de estar perto de seu público com ações diferenciadas na web. A empresa é conhecida como uma “enciclopédia animal”, onde você conseguirá dados importantes para qualquer assunto relacionado ao seu pet.</a:t>
            </a:r>
          </a:p>
        </p:txBody>
      </p:sp>
      <p:pic>
        <p:nvPicPr>
          <p:cNvPr id="3" name="Imagem 2" descr="meuamigop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7836" y="0"/>
            <a:ext cx="2556164" cy="1680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76470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Fazer trabalho de MKT de Guerrilha</a:t>
            </a: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4" name="Imagem 3" descr="new front 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0509" y="0"/>
            <a:ext cx="1953491" cy="17007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2060848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“A essência do Marketing de Guerrilha é atingir objetivos convencionais, como lucro e satisfação, por meio de métodos não convencionais, como investir energia no lugar de dinheiro”.</a:t>
            </a:r>
          </a:p>
          <a:p>
            <a:endParaRPr lang="pt-BR" sz="3600" dirty="0" smtClean="0"/>
          </a:p>
          <a:p>
            <a:pPr algn="r"/>
            <a:r>
              <a:rPr lang="pt-BR" sz="3600" dirty="0" err="1" smtClean="0"/>
              <a:t>Jay</a:t>
            </a:r>
            <a:r>
              <a:rPr lang="pt-BR" sz="3600" dirty="0" smtClean="0"/>
              <a:t> Conrad Levinson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4" name="Imagem 3" descr="new front 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0509" y="0"/>
            <a:ext cx="1953491" cy="17007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2060848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A utilização desse artifício pode mostrar que criatividade, planejamento prévio, poucos recursos e ousadia para surpreender, podem transformar o simples em algo muito mais eficiente do que o complexo.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xo Grátis Aq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538"/>
            <a:ext cx="9144000" cy="6817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1606</Words>
  <Application>Microsoft Office PowerPoint</Application>
  <PresentationFormat>Apresentação na tela (4:3)</PresentationFormat>
  <Paragraphs>103</Paragraphs>
  <Slides>67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67</vt:i4>
      </vt:variant>
    </vt:vector>
  </HeadingPairs>
  <TitlesOfParts>
    <vt:vector size="68" baseType="lpstr">
      <vt:lpstr>Tema do Office</vt:lpstr>
      <vt:lpstr>Administração de Marketing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Professor Carlos Eduardo Vipievski</dc:title>
  <dc:creator>Usuario</dc:creator>
  <cp:lastModifiedBy>Vipievski</cp:lastModifiedBy>
  <cp:revision>73</cp:revision>
  <dcterms:created xsi:type="dcterms:W3CDTF">2014-08-07T02:35:40Z</dcterms:created>
  <dcterms:modified xsi:type="dcterms:W3CDTF">2017-08-02T15:02:46Z</dcterms:modified>
</cp:coreProperties>
</file>