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02BAAFE8-123E-413A-ACD0-F6A62F5DE272}" type="datetimeFigureOut">
              <a:rPr lang="pt-BR" smtClean="0"/>
              <a:t>28/06/2017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609543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2BAAFE8-123E-413A-ACD0-F6A62F5DE272}" type="datetimeFigureOut">
              <a:rPr lang="pt-BR" smtClean="0"/>
              <a:t>28/06/2017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471186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2BAAFE8-123E-413A-ACD0-F6A62F5DE272}" type="datetimeFigureOut">
              <a:rPr lang="pt-BR" smtClean="0"/>
              <a:t>28/06/2017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3216684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2BAAFE8-123E-413A-ACD0-F6A62F5DE272}" type="datetimeFigureOut">
              <a:rPr lang="pt-BR" smtClean="0"/>
              <a:t>28/06/2017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1420299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02BAAFE8-123E-413A-ACD0-F6A62F5DE272}" type="datetimeFigureOut">
              <a:rPr lang="pt-BR" smtClean="0"/>
              <a:t>28/06/2017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1395131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02BAAFE8-123E-413A-ACD0-F6A62F5DE272}" type="datetimeFigureOut">
              <a:rPr lang="pt-BR" smtClean="0"/>
              <a:t>28/06/2017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1290290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02BAAFE8-123E-413A-ACD0-F6A62F5DE272}" type="datetimeFigureOut">
              <a:rPr lang="pt-BR" smtClean="0"/>
              <a:t>28/06/2017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360311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02BAAFE8-123E-413A-ACD0-F6A62F5DE272}" type="datetimeFigureOut">
              <a:rPr lang="pt-BR" smtClean="0"/>
              <a:t>28/06/2017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2180841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2BAAFE8-123E-413A-ACD0-F6A62F5DE272}" type="datetimeFigureOut">
              <a:rPr lang="pt-BR" smtClean="0"/>
              <a:t>28/06/2017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80398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02BAAFE8-123E-413A-ACD0-F6A62F5DE272}" type="datetimeFigureOut">
              <a:rPr lang="pt-BR" smtClean="0"/>
              <a:t>28/06/2017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1809953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02BAAFE8-123E-413A-ACD0-F6A62F5DE272}" type="datetimeFigureOut">
              <a:rPr lang="pt-BR" smtClean="0"/>
              <a:t>28/06/2017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F88D687-5E75-4365-A5EB-DD268CE8AE7E}" type="slidenum">
              <a:rPr lang="pt-BR" smtClean="0"/>
              <a:t>‹nº›</a:t>
            </a:fld>
            <a:endParaRPr lang="pt-BR"/>
          </a:p>
        </p:txBody>
      </p:sp>
    </p:spTree>
    <p:extLst>
      <p:ext uri="{BB962C8B-B14F-4D97-AF65-F5344CB8AC3E}">
        <p14:creationId xmlns:p14="http://schemas.microsoft.com/office/powerpoint/2010/main" val="1054078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AAFE8-123E-413A-ACD0-F6A62F5DE272}" type="datetimeFigureOut">
              <a:rPr lang="pt-BR" smtClean="0"/>
              <a:t>28/06/2017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8D687-5E75-4365-A5EB-DD268CE8AE7E}" type="slidenum">
              <a:rPr lang="pt-BR" smtClean="0"/>
              <a:t>‹nº›</a:t>
            </a:fld>
            <a:endParaRPr lang="pt-BR"/>
          </a:p>
        </p:txBody>
      </p:sp>
    </p:spTree>
    <p:extLst>
      <p:ext uri="{BB962C8B-B14F-4D97-AF65-F5344CB8AC3E}">
        <p14:creationId xmlns:p14="http://schemas.microsoft.com/office/powerpoint/2010/main" val="3481310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a:p>
        </p:txBody>
      </p:sp>
      <p:sp>
        <p:nvSpPr>
          <p:cNvPr id="3" name="Subtítulo 2"/>
          <p:cNvSpPr>
            <a:spLocks noGrp="1"/>
          </p:cNvSpPr>
          <p:nvPr>
            <p:ph type="subTitle" idx="1"/>
          </p:nvPr>
        </p:nvSpPr>
        <p:spPr/>
        <p:txBody>
          <a:bodyPr/>
          <a:lstStyle/>
          <a:p>
            <a:endParaRPr lang="pt-B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651376" y="377171"/>
            <a:ext cx="3778624" cy="1938992"/>
          </a:xfrm>
          <a:prstGeom prst="rect">
            <a:avLst/>
          </a:prstGeom>
          <a:noFill/>
        </p:spPr>
        <p:txBody>
          <a:bodyPr wrap="square" rtlCol="0">
            <a:spAutoFit/>
          </a:bodyPr>
          <a:lstStyle/>
          <a:p>
            <a:r>
              <a:rPr lang="pt-BR" sz="4000" b="1" dirty="0" smtClean="0"/>
              <a:t>Estatística</a:t>
            </a:r>
          </a:p>
          <a:p>
            <a:endParaRPr lang="pt-BR" sz="4000" b="1" dirty="0" smtClean="0"/>
          </a:p>
          <a:p>
            <a:r>
              <a:rPr lang="pt-BR" sz="4000" b="1" dirty="0" smtClean="0"/>
              <a:t>Exercício Fixação</a:t>
            </a:r>
            <a:endParaRPr lang="pt-BR" sz="4000" b="1" dirty="0"/>
          </a:p>
        </p:txBody>
      </p:sp>
      <p:sp>
        <p:nvSpPr>
          <p:cNvPr id="6" name="CaixaDeTexto 5"/>
          <p:cNvSpPr txBox="1"/>
          <p:nvPr/>
        </p:nvSpPr>
        <p:spPr>
          <a:xfrm>
            <a:off x="5651006" y="6350040"/>
            <a:ext cx="889987" cy="369332"/>
          </a:xfrm>
          <a:prstGeom prst="rect">
            <a:avLst/>
          </a:prstGeom>
          <a:noFill/>
        </p:spPr>
        <p:txBody>
          <a:bodyPr wrap="none" rtlCol="0">
            <a:spAutoFit/>
          </a:bodyPr>
          <a:lstStyle/>
          <a:p>
            <a:r>
              <a:rPr lang="pt-BR" dirty="0" smtClean="0"/>
              <a:t>Aula 03</a:t>
            </a:r>
            <a:endParaRPr lang="pt-BR" dirty="0"/>
          </a:p>
        </p:txBody>
      </p:sp>
    </p:spTree>
    <p:extLst>
      <p:ext uri="{BB962C8B-B14F-4D97-AF65-F5344CB8AC3E}">
        <p14:creationId xmlns:p14="http://schemas.microsoft.com/office/powerpoint/2010/main" val="3535704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6529" y="4086938"/>
            <a:ext cx="4325471" cy="2771062"/>
          </a:xfrm>
          <a:prstGeom prst="rect">
            <a:avLst/>
          </a:prstGeom>
        </p:spPr>
      </p:pic>
      <p:sp>
        <p:nvSpPr>
          <p:cNvPr id="3" name="CaixaDeTexto 2"/>
          <p:cNvSpPr txBox="1"/>
          <p:nvPr/>
        </p:nvSpPr>
        <p:spPr>
          <a:xfrm>
            <a:off x="174812" y="174812"/>
            <a:ext cx="11806517" cy="6555641"/>
          </a:xfrm>
          <a:prstGeom prst="rect">
            <a:avLst/>
          </a:prstGeom>
          <a:noFill/>
        </p:spPr>
        <p:txBody>
          <a:bodyPr wrap="square" rtlCol="0">
            <a:spAutoFit/>
          </a:bodyPr>
          <a:lstStyle/>
          <a:p>
            <a:pPr algn="just"/>
            <a:r>
              <a:rPr lang="pt-BR" sz="2800" b="1" dirty="0"/>
              <a:t>Analise as situações a seguir e indique quem compõe a população e, quando for o caso, a amostra</a:t>
            </a:r>
            <a:r>
              <a:rPr lang="pt-BR" sz="2800" b="1" dirty="0" smtClean="0"/>
              <a:t>.</a:t>
            </a:r>
          </a:p>
          <a:p>
            <a:pPr algn="just"/>
            <a:endParaRPr lang="pt-BR" sz="2800" dirty="0"/>
          </a:p>
          <a:p>
            <a:pPr marL="514350" indent="-514350" algn="just">
              <a:buAutoNum type="alphaLcParenR"/>
            </a:pPr>
            <a:r>
              <a:rPr lang="pt-BR" sz="2800" dirty="0" smtClean="0"/>
              <a:t>A </a:t>
            </a:r>
            <a:r>
              <a:rPr lang="pt-BR" sz="2800" dirty="0"/>
              <a:t>Polícia Rodoviária Federal quer divulgar o total de acidentes com vítimas nas rodovias federais no último feriado. Para isso, coleta o número de chamados atendidos pelas suas guaritas para este tipo de ocorrência</a:t>
            </a:r>
            <a:r>
              <a:rPr lang="pt-BR" sz="2800" dirty="0" smtClean="0"/>
              <a:t>.</a:t>
            </a:r>
          </a:p>
          <a:p>
            <a:pPr marL="514350" indent="-514350" algn="just">
              <a:buAutoNum type="alphaLcParenR"/>
            </a:pPr>
            <a:endParaRPr lang="pt-BR" sz="2800" dirty="0" smtClean="0"/>
          </a:p>
          <a:p>
            <a:pPr marL="514350" indent="-514350" algn="just">
              <a:buAutoNum type="alphaLcParenR"/>
            </a:pPr>
            <a:r>
              <a:rPr lang="pt-BR" sz="2800" dirty="0" smtClean="0"/>
              <a:t>Uma </a:t>
            </a:r>
            <a:r>
              <a:rPr lang="pt-BR" sz="2800" dirty="0"/>
              <a:t>fábrica de refrigerantes quer medir a variação na quantidade de líquido em suas garrafas de 300 ml. Para isso, coleta uma garrafa de cada caixa produzida em um dia de trabalho</a:t>
            </a:r>
            <a:r>
              <a:rPr lang="pt-BR" sz="2800" dirty="0" smtClean="0"/>
              <a:t>.</a:t>
            </a:r>
          </a:p>
          <a:p>
            <a:pPr marL="514350" indent="-514350" algn="just">
              <a:buAutoNum type="alphaLcParenR"/>
            </a:pPr>
            <a:endParaRPr lang="pt-BR" sz="2800" dirty="0" smtClean="0"/>
          </a:p>
          <a:p>
            <a:pPr marL="514350" indent="-514350" algn="just">
              <a:buAutoNum type="alphaLcParenR"/>
            </a:pPr>
            <a:r>
              <a:rPr lang="pt-BR" sz="2800" dirty="0"/>
              <a:t>O Estado de Santa Catarina quer saber a eficácia da última </a:t>
            </a:r>
            <a:endParaRPr lang="pt-BR" sz="2800" dirty="0" smtClean="0"/>
          </a:p>
          <a:p>
            <a:pPr algn="just"/>
            <a:r>
              <a:rPr lang="pt-BR" sz="2800" dirty="0" smtClean="0"/>
              <a:t>campanha </a:t>
            </a:r>
            <a:r>
              <a:rPr lang="pt-BR" sz="2800" dirty="0"/>
              <a:t>de vacinação contra a paralisia. Para isso, realiza </a:t>
            </a:r>
            <a:endParaRPr lang="pt-BR" sz="2800" dirty="0" smtClean="0"/>
          </a:p>
          <a:p>
            <a:pPr algn="just"/>
            <a:r>
              <a:rPr lang="pt-BR" sz="2800" dirty="0" smtClean="0"/>
              <a:t>uma </a:t>
            </a:r>
            <a:r>
              <a:rPr lang="pt-BR" sz="2800" dirty="0"/>
              <a:t>pesquisa com as mães de crianças que procuram o </a:t>
            </a:r>
            <a:endParaRPr lang="pt-BR" sz="2800" dirty="0" smtClean="0"/>
          </a:p>
          <a:p>
            <a:pPr algn="just"/>
            <a:r>
              <a:rPr lang="pt-BR" sz="2800" dirty="0" smtClean="0"/>
              <a:t>posto </a:t>
            </a:r>
            <a:r>
              <a:rPr lang="pt-BR" sz="2800" dirty="0"/>
              <a:t>de saúde em determinado período.</a:t>
            </a:r>
          </a:p>
        </p:txBody>
      </p:sp>
    </p:spTree>
    <p:extLst>
      <p:ext uri="{BB962C8B-B14F-4D97-AF65-F5344CB8AC3E}">
        <p14:creationId xmlns:p14="http://schemas.microsoft.com/office/powerpoint/2010/main" val="338537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6529" y="4086938"/>
            <a:ext cx="4325471" cy="2771062"/>
          </a:xfrm>
          <a:prstGeom prst="rect">
            <a:avLst/>
          </a:prstGeom>
        </p:spPr>
      </p:pic>
      <p:sp>
        <p:nvSpPr>
          <p:cNvPr id="3" name="CaixaDeTexto 2"/>
          <p:cNvSpPr txBox="1"/>
          <p:nvPr/>
        </p:nvSpPr>
        <p:spPr>
          <a:xfrm>
            <a:off x="94129" y="0"/>
            <a:ext cx="11914095" cy="6832640"/>
          </a:xfrm>
          <a:prstGeom prst="rect">
            <a:avLst/>
          </a:prstGeom>
          <a:noFill/>
        </p:spPr>
        <p:txBody>
          <a:bodyPr wrap="square" rtlCol="0">
            <a:spAutoFit/>
          </a:bodyPr>
          <a:lstStyle/>
          <a:p>
            <a:pPr algn="just"/>
            <a:r>
              <a:rPr lang="pt-BR" sz="2800" b="1" dirty="0"/>
              <a:t>Analise as situações a seguir e indique qual é o tipo de amostragem considerado</a:t>
            </a:r>
            <a:r>
              <a:rPr lang="pt-BR" sz="2800" b="1" dirty="0" smtClean="0"/>
              <a:t>.</a:t>
            </a:r>
            <a:endParaRPr lang="pt-BR" sz="2800" dirty="0"/>
          </a:p>
          <a:p>
            <a:pPr marL="514350" indent="-514350" algn="just">
              <a:buAutoNum type="alphaLcParenR"/>
            </a:pPr>
            <a:r>
              <a:rPr lang="pt-BR" sz="2800" dirty="0" smtClean="0"/>
              <a:t>Astrônomos </a:t>
            </a:r>
            <a:r>
              <a:rPr lang="pt-BR" sz="2800" dirty="0"/>
              <a:t>querem estudar a composição do solo de Marte. Para isso, coletam uma amostra do solo por meio da sonda espacial</a:t>
            </a:r>
            <a:r>
              <a:rPr lang="pt-BR" sz="2800" dirty="0" smtClean="0"/>
              <a:t>.</a:t>
            </a:r>
          </a:p>
          <a:p>
            <a:pPr marL="514350" indent="-514350" algn="just">
              <a:buAutoNum type="alphaLcParenR"/>
            </a:pPr>
            <a:endParaRPr lang="pt-BR" sz="2800" dirty="0"/>
          </a:p>
          <a:p>
            <a:pPr algn="just"/>
            <a:r>
              <a:rPr lang="pt-BR" sz="2800" b="1" dirty="0"/>
              <a:t>b)</a:t>
            </a:r>
            <a:r>
              <a:rPr lang="pt-BR" sz="2800" dirty="0"/>
              <a:t> Professores de um cursinho querem saber quais os cursos que serão mais procurados pelos estudantes de terceiro ano do ensino médio de sua cidade. Para isso, sorteiam algumas escolas, escolhem uma turma de cada uma destas escolas por turno e realizam um questionário com todos os alunos</a:t>
            </a:r>
            <a:r>
              <a:rPr lang="pt-BR" sz="2800" dirty="0" smtClean="0"/>
              <a:t>.</a:t>
            </a:r>
          </a:p>
          <a:p>
            <a:pPr algn="just"/>
            <a:endParaRPr lang="pt-BR" sz="2800" dirty="0"/>
          </a:p>
          <a:p>
            <a:pPr algn="just"/>
            <a:r>
              <a:rPr lang="pt-BR" sz="2800" b="1" dirty="0"/>
              <a:t>c)</a:t>
            </a:r>
            <a:r>
              <a:rPr lang="pt-BR" sz="2800" dirty="0"/>
              <a:t> Um jornal percebeu uma queda no número de assinantes no último ano. </a:t>
            </a:r>
            <a:endParaRPr lang="pt-BR" sz="2800" dirty="0" smtClean="0"/>
          </a:p>
          <a:p>
            <a:pPr algn="just"/>
            <a:r>
              <a:rPr lang="pt-BR" sz="2800" dirty="0" smtClean="0"/>
              <a:t>Para </a:t>
            </a:r>
            <a:r>
              <a:rPr lang="pt-BR" sz="2800" dirty="0"/>
              <a:t>verificar a causa, considerou a lista de antigos clientes em ordem </a:t>
            </a:r>
            <a:endParaRPr lang="pt-BR" sz="2800" dirty="0" smtClean="0"/>
          </a:p>
          <a:p>
            <a:pPr algn="just"/>
            <a:r>
              <a:rPr lang="pt-BR" sz="2800" dirty="0" smtClean="0"/>
              <a:t>alfabética </a:t>
            </a:r>
            <a:r>
              <a:rPr lang="pt-BR" sz="2800" dirty="0"/>
              <a:t>e escolheu aleatoriamente 50 nomes nesta lista, e </a:t>
            </a:r>
            <a:endParaRPr lang="pt-BR" sz="2800" dirty="0" smtClean="0"/>
          </a:p>
          <a:p>
            <a:pPr algn="just"/>
            <a:r>
              <a:rPr lang="pt-BR" sz="2800" dirty="0" smtClean="0"/>
              <a:t>realizou </a:t>
            </a:r>
            <a:r>
              <a:rPr lang="pt-BR" sz="2800" dirty="0"/>
              <a:t>ligações telefônicas perguntando o motivo da não </a:t>
            </a:r>
            <a:endParaRPr lang="pt-BR" sz="2800" dirty="0" smtClean="0"/>
          </a:p>
          <a:p>
            <a:pPr algn="just"/>
            <a:r>
              <a:rPr lang="pt-BR" sz="2800" dirty="0" smtClean="0"/>
              <a:t>renovação </a:t>
            </a:r>
            <a:r>
              <a:rPr lang="pt-BR" sz="2800" dirty="0"/>
              <a:t>da assinatura.</a:t>
            </a:r>
          </a:p>
          <a:p>
            <a:endParaRPr lang="pt-BR" dirty="0"/>
          </a:p>
        </p:txBody>
      </p:sp>
    </p:spTree>
    <p:extLst>
      <p:ext uri="{BB962C8B-B14F-4D97-AF65-F5344CB8AC3E}">
        <p14:creationId xmlns:p14="http://schemas.microsoft.com/office/powerpoint/2010/main" val="694718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6529" y="4086938"/>
            <a:ext cx="4325471" cy="2771062"/>
          </a:xfrm>
          <a:prstGeom prst="rect">
            <a:avLst/>
          </a:prstGeom>
        </p:spPr>
      </p:pic>
      <p:sp>
        <p:nvSpPr>
          <p:cNvPr id="3" name="CaixaDeTexto 2"/>
          <p:cNvSpPr txBox="1"/>
          <p:nvPr/>
        </p:nvSpPr>
        <p:spPr>
          <a:xfrm>
            <a:off x="107578" y="0"/>
            <a:ext cx="11954434" cy="6555641"/>
          </a:xfrm>
          <a:prstGeom prst="rect">
            <a:avLst/>
          </a:prstGeom>
          <a:noFill/>
        </p:spPr>
        <p:txBody>
          <a:bodyPr wrap="square" rtlCol="0">
            <a:spAutoFit/>
          </a:bodyPr>
          <a:lstStyle/>
          <a:p>
            <a:pPr algn="ctr"/>
            <a:r>
              <a:rPr lang="pt-BR" sz="2800" b="1" dirty="0"/>
              <a:t>Analise e indique a que tipo de erro as situações a seguir estão propensas.</a:t>
            </a:r>
            <a:endParaRPr lang="pt-BR" sz="2800" dirty="0"/>
          </a:p>
          <a:p>
            <a:pPr marL="342900" indent="-342900" algn="just">
              <a:buAutoNum type="alphaLcParenR"/>
            </a:pPr>
            <a:r>
              <a:rPr lang="pt-BR" sz="2800" dirty="0" smtClean="0"/>
              <a:t>Uma </a:t>
            </a:r>
            <a:r>
              <a:rPr lang="pt-BR" sz="2800" dirty="0"/>
              <a:t>montadora de automóveis quer saber quais os itens que não são de série são mais valorizados na hora da compra. Para isso, escolhe os clientes que adquiriram seus automóveis nos meses de maio e junho e realiza via telefone um questionário</a:t>
            </a:r>
            <a:r>
              <a:rPr lang="pt-BR" sz="2800" dirty="0" smtClean="0"/>
              <a:t>.</a:t>
            </a:r>
          </a:p>
          <a:p>
            <a:pPr marL="342900" indent="-342900" algn="just">
              <a:buAutoNum type="alphaLcParenR"/>
            </a:pPr>
            <a:endParaRPr lang="pt-BR" sz="2800" dirty="0" smtClean="0"/>
          </a:p>
          <a:p>
            <a:pPr marL="342900" indent="-342900" algn="just">
              <a:buFontTx/>
              <a:buAutoNum type="alphaLcParenR"/>
            </a:pPr>
            <a:r>
              <a:rPr lang="pt-BR" sz="2800" dirty="0" smtClean="0"/>
              <a:t> </a:t>
            </a:r>
            <a:r>
              <a:rPr lang="pt-BR" sz="2800" dirty="0"/>
              <a:t>A mesma montadora quer saber o nível de satisfação dos clientes com o pós-venda de suas lojas. Para isso, seleciona clientes que vêm às concessionárias para a revisão do veículo durante um ano e aplica um questionário</a:t>
            </a:r>
            <a:r>
              <a:rPr lang="pt-BR" sz="2800" dirty="0" smtClean="0"/>
              <a:t>.</a:t>
            </a:r>
          </a:p>
          <a:p>
            <a:pPr marL="342900" indent="-342900" algn="just">
              <a:buFontTx/>
              <a:buAutoNum type="alphaLcParenR"/>
            </a:pPr>
            <a:endParaRPr lang="pt-BR" sz="2800" dirty="0"/>
          </a:p>
          <a:p>
            <a:pPr marL="342900" indent="-342900" algn="just">
              <a:buAutoNum type="alphaLcParenR"/>
            </a:pPr>
            <a:r>
              <a:rPr lang="pt-BR" sz="2800" dirty="0" smtClean="0"/>
              <a:t> </a:t>
            </a:r>
            <a:r>
              <a:rPr lang="pt-BR" sz="2800" dirty="0"/>
              <a:t>Um laboratório quer testar uma nova vacina em animais. Para </a:t>
            </a:r>
            <a:r>
              <a:rPr lang="pt-BR" sz="2800" dirty="0" smtClean="0"/>
              <a:t>isso</a:t>
            </a:r>
            <a:r>
              <a:rPr lang="pt-BR" sz="2800" dirty="0"/>
              <a:t>, </a:t>
            </a:r>
            <a:endParaRPr lang="pt-BR" sz="2800" dirty="0" smtClean="0"/>
          </a:p>
          <a:p>
            <a:pPr algn="just"/>
            <a:r>
              <a:rPr lang="pt-BR" sz="2800" dirty="0" smtClean="0"/>
              <a:t>considera </a:t>
            </a:r>
            <a:r>
              <a:rPr lang="pt-BR" sz="2800" dirty="0"/>
              <a:t>uma amostra de 16 ratos doentes, aplica a vacina </a:t>
            </a:r>
            <a:endParaRPr lang="pt-BR" sz="2800" dirty="0" smtClean="0"/>
          </a:p>
          <a:p>
            <a:pPr algn="just"/>
            <a:r>
              <a:rPr lang="pt-BR" sz="2800" dirty="0" smtClean="0"/>
              <a:t>contendo </a:t>
            </a:r>
            <a:r>
              <a:rPr lang="pt-BR" sz="2800" dirty="0"/>
              <a:t>o medicamento em metade deles, aplica uma </a:t>
            </a:r>
            <a:endParaRPr lang="pt-BR" sz="2800" dirty="0" smtClean="0"/>
          </a:p>
          <a:p>
            <a:pPr algn="just"/>
            <a:r>
              <a:rPr lang="pt-BR" sz="2800" dirty="0" smtClean="0"/>
              <a:t>solução </a:t>
            </a:r>
            <a:r>
              <a:rPr lang="pt-BR" sz="2800" dirty="0"/>
              <a:t>de soro fisiológico na outra metade e observa a </a:t>
            </a:r>
            <a:endParaRPr lang="pt-BR" sz="2800" dirty="0" smtClean="0"/>
          </a:p>
          <a:p>
            <a:pPr algn="just"/>
            <a:r>
              <a:rPr lang="pt-BR" sz="2800" dirty="0" smtClean="0"/>
              <a:t>evolução </a:t>
            </a:r>
            <a:r>
              <a:rPr lang="pt-BR" sz="2800" dirty="0"/>
              <a:t>da doença.</a:t>
            </a:r>
          </a:p>
        </p:txBody>
      </p:sp>
    </p:spTree>
    <p:extLst>
      <p:ext uri="{BB962C8B-B14F-4D97-AF65-F5344CB8AC3E}">
        <p14:creationId xmlns:p14="http://schemas.microsoft.com/office/powerpoint/2010/main" val="671011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6529" y="4086938"/>
            <a:ext cx="4325471" cy="2771062"/>
          </a:xfrm>
          <a:prstGeom prst="rect">
            <a:avLst/>
          </a:prstGeom>
        </p:spPr>
      </p:pic>
      <p:sp>
        <p:nvSpPr>
          <p:cNvPr id="3" name="CaixaDeTexto 2"/>
          <p:cNvSpPr txBox="1"/>
          <p:nvPr/>
        </p:nvSpPr>
        <p:spPr>
          <a:xfrm>
            <a:off x="228600" y="0"/>
            <a:ext cx="11645153" cy="5632311"/>
          </a:xfrm>
          <a:prstGeom prst="rect">
            <a:avLst/>
          </a:prstGeom>
          <a:noFill/>
        </p:spPr>
        <p:txBody>
          <a:bodyPr wrap="square" rtlCol="0">
            <a:spAutoFit/>
          </a:bodyPr>
          <a:lstStyle/>
          <a:p>
            <a:pPr algn="just"/>
            <a:r>
              <a:rPr lang="pt-BR" sz="3300" b="1" dirty="0"/>
              <a:t>Um banco instalou um caixa eletrônico em um posto de combustível e está observando o número de usuários que vem utilizando o serviço. Diariamente, o número de clientes que utilizou o serviço nos últimos 32 dias foi</a:t>
            </a:r>
            <a:r>
              <a:rPr lang="pt-BR" sz="3300" b="1" dirty="0" smtClean="0"/>
              <a:t>?</a:t>
            </a:r>
          </a:p>
          <a:p>
            <a:endParaRPr lang="pt-BR" sz="3600" dirty="0"/>
          </a:p>
          <a:p>
            <a:pPr marL="342900" indent="-342900">
              <a:buAutoNum type="arabicPlain" startAt="15"/>
            </a:pPr>
            <a:r>
              <a:rPr lang="pt-BR" sz="3600" dirty="0" smtClean="0"/>
              <a:t> 17  </a:t>
            </a:r>
            <a:r>
              <a:rPr lang="pt-BR" sz="3600" dirty="0"/>
              <a:t>16  15  17  14  17  16  16  17  15  18  14  17  15  14  15  14  15  16  17  18  18  17 </a:t>
            </a:r>
            <a:r>
              <a:rPr lang="pt-BR" sz="3600" dirty="0" smtClean="0"/>
              <a:t> 15  </a:t>
            </a:r>
            <a:r>
              <a:rPr lang="pt-BR" sz="3600" dirty="0"/>
              <a:t>16  14  18  18  16  15  14</a:t>
            </a:r>
            <a:r>
              <a:rPr lang="pt-BR" sz="3600" dirty="0" smtClean="0"/>
              <a:t>.</a:t>
            </a:r>
          </a:p>
          <a:p>
            <a:endParaRPr lang="pt-BR" sz="3600" dirty="0"/>
          </a:p>
          <a:p>
            <a:pPr lvl="0"/>
            <a:r>
              <a:rPr lang="pt-BR" sz="3300" dirty="0" smtClean="0"/>
              <a:t>a) Organize </a:t>
            </a:r>
            <a:r>
              <a:rPr lang="pt-BR" sz="3300" dirty="0"/>
              <a:t>uma tabela de frequência (utilize 4 casas decimais)</a:t>
            </a:r>
          </a:p>
          <a:p>
            <a:pPr lvl="0"/>
            <a:r>
              <a:rPr lang="pt-BR" sz="3300" dirty="0" smtClean="0"/>
              <a:t>b) Qual </a:t>
            </a:r>
            <a:r>
              <a:rPr lang="pt-BR" sz="3300" dirty="0"/>
              <a:t>a porcentagem das observações abaixo de 16 dias?</a:t>
            </a:r>
          </a:p>
          <a:p>
            <a:endParaRPr lang="pt-BR" dirty="0"/>
          </a:p>
        </p:txBody>
      </p:sp>
    </p:spTree>
    <p:extLst>
      <p:ext uri="{BB962C8B-B14F-4D97-AF65-F5344CB8AC3E}">
        <p14:creationId xmlns:p14="http://schemas.microsoft.com/office/powerpoint/2010/main" val="4020622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6529" y="4086938"/>
            <a:ext cx="4325471" cy="2771062"/>
          </a:xfrm>
          <a:prstGeom prst="rect">
            <a:avLst/>
          </a:prstGeom>
        </p:spPr>
      </p:pic>
      <p:sp>
        <p:nvSpPr>
          <p:cNvPr id="3" name="Retângulo 2"/>
          <p:cNvSpPr/>
          <p:nvPr/>
        </p:nvSpPr>
        <p:spPr>
          <a:xfrm>
            <a:off x="197222" y="156900"/>
            <a:ext cx="11663083" cy="1615827"/>
          </a:xfrm>
          <a:prstGeom prst="rect">
            <a:avLst/>
          </a:prstGeom>
        </p:spPr>
        <p:txBody>
          <a:bodyPr wrap="square">
            <a:spAutoFit/>
          </a:bodyPr>
          <a:lstStyle/>
          <a:p>
            <a:pPr algn="just"/>
            <a:r>
              <a:rPr lang="pt-BR" sz="3300" dirty="0" smtClean="0">
                <a:effectLst/>
                <a:latin typeface="Calibri" panose="020F0502020204030204" pitchFamily="34" charset="0"/>
                <a:ea typeface="ArialMT"/>
                <a:cs typeface="ArialMT"/>
              </a:rPr>
              <a:t>(MAGALHÃES, 2010) O valor médio de comercialização da saca de milho de 60 quilos na BM&amp;F é apresentado a seguir, em reais, para os últimos 40 meses</a:t>
            </a:r>
            <a:endParaRPr lang="pt-BR" sz="3300" dirty="0"/>
          </a:p>
        </p:txBody>
      </p:sp>
      <p:pic>
        <p:nvPicPr>
          <p:cNvPr id="4" name="Imagem 3"/>
          <p:cNvPicPr/>
          <p:nvPr/>
        </p:nvPicPr>
        <p:blipFill>
          <a:blip r:embed="rId3">
            <a:extLst>
              <a:ext uri="{28A0092B-C50C-407E-A947-70E740481C1C}">
                <a14:useLocalDpi xmlns:a14="http://schemas.microsoft.com/office/drawing/2010/main" val="0"/>
              </a:ext>
            </a:extLst>
          </a:blip>
          <a:srcRect/>
          <a:stretch>
            <a:fillRect/>
          </a:stretch>
        </p:blipFill>
        <p:spPr bwMode="auto">
          <a:xfrm>
            <a:off x="1569384" y="1828994"/>
            <a:ext cx="8459880" cy="2201676"/>
          </a:xfrm>
          <a:prstGeom prst="rect">
            <a:avLst/>
          </a:prstGeom>
          <a:noFill/>
          <a:ln>
            <a:noFill/>
          </a:ln>
        </p:spPr>
      </p:pic>
      <p:sp>
        <p:nvSpPr>
          <p:cNvPr id="5" name="CaixaDeTexto 4"/>
          <p:cNvSpPr txBox="1"/>
          <p:nvPr/>
        </p:nvSpPr>
        <p:spPr>
          <a:xfrm>
            <a:off x="389965" y="4450976"/>
            <a:ext cx="10152529" cy="1384995"/>
          </a:xfrm>
          <a:prstGeom prst="rect">
            <a:avLst/>
          </a:prstGeom>
          <a:noFill/>
        </p:spPr>
        <p:txBody>
          <a:bodyPr wrap="square" rtlCol="0">
            <a:spAutoFit/>
          </a:bodyPr>
          <a:lstStyle/>
          <a:p>
            <a:r>
              <a:rPr lang="pt-BR" sz="3300" dirty="0" smtClean="0"/>
              <a:t>	Organize </a:t>
            </a:r>
            <a:r>
              <a:rPr lang="pt-BR" sz="3300" dirty="0"/>
              <a:t>os dados em faixas de tamanho 0,4 a partir de 6, utilizando quatro casas decimais após a vírgula.</a:t>
            </a:r>
          </a:p>
          <a:p>
            <a:endParaRPr lang="pt-BR" dirty="0"/>
          </a:p>
        </p:txBody>
      </p:sp>
    </p:spTree>
    <p:extLst>
      <p:ext uri="{BB962C8B-B14F-4D97-AF65-F5344CB8AC3E}">
        <p14:creationId xmlns:p14="http://schemas.microsoft.com/office/powerpoint/2010/main" val="624503163"/>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558</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6</vt:i4>
      </vt:variant>
    </vt:vector>
  </HeadingPairs>
  <TitlesOfParts>
    <vt:vector size="11" baseType="lpstr">
      <vt:lpstr>Arial</vt:lpstr>
      <vt:lpstr>ArialMT</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Fernando</dc:creator>
  <cp:lastModifiedBy>Fernando</cp:lastModifiedBy>
  <cp:revision>2</cp:revision>
  <dcterms:created xsi:type="dcterms:W3CDTF">2017-06-28T17:20:04Z</dcterms:created>
  <dcterms:modified xsi:type="dcterms:W3CDTF">2017-06-28T17:27:44Z</dcterms:modified>
</cp:coreProperties>
</file>