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74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34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5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02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31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38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9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9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71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22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28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5C48B-69AD-46AD-8333-BDCFB61A59D1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3ECA1-27E2-4CB9-B763-392DFC486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27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614" y="0"/>
            <a:ext cx="12265614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769480" y="869613"/>
            <a:ext cx="48985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800" b="1" smtClean="0"/>
              <a:t>Estatística</a:t>
            </a:r>
            <a:endParaRPr lang="pt-BR" sz="8800" dirty="0"/>
          </a:p>
        </p:txBody>
      </p:sp>
      <p:sp>
        <p:nvSpPr>
          <p:cNvPr id="6" name="Retângulo 5"/>
          <p:cNvSpPr/>
          <p:nvPr/>
        </p:nvSpPr>
        <p:spPr>
          <a:xfrm>
            <a:off x="5614199" y="635004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Aula 02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875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4058" y="94129"/>
            <a:ext cx="11931059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i="1" dirty="0" smtClean="0"/>
              <a:t>	</a:t>
            </a:r>
            <a:r>
              <a:rPr lang="pt-BR" sz="3500" i="1" u="sng" dirty="0" smtClean="0"/>
              <a:t>Fonte</a:t>
            </a:r>
            <a:r>
              <a:rPr lang="pt-BR" sz="3500" i="1" u="sng" dirty="0"/>
              <a:t>, Notas e Chamada:</a:t>
            </a:r>
            <a:r>
              <a:rPr lang="pt-BR" sz="3500" dirty="0"/>
              <a:t> fonte, as notas e as chamadas são informações que se localizam logo abaixo do corpo da tabela. A fonte é a indicação das entidades responsáveis pelo fornecimento ou elaboração das informações contidas na tabela, e deve estar imediatamente abaixo do corpo da tabela. As notas são informações adicionais gerais que foram julgadas importantes para esclarecer fatos ou descrever a metodologia adotada na coleta dos dados e, caso apareçam, devem estar </a:t>
            </a:r>
            <a:r>
              <a:rPr lang="pt-BR" sz="3500" dirty="0" smtClean="0"/>
              <a:t>imediatamente </a:t>
            </a:r>
            <a:r>
              <a:rPr lang="pt-BR" sz="3500" dirty="0"/>
              <a:t>abaixo da fonte. Por fim, chamadas </a:t>
            </a:r>
            <a:endParaRPr lang="pt-BR" sz="3500" dirty="0" smtClean="0"/>
          </a:p>
          <a:p>
            <a:pPr algn="just"/>
            <a:r>
              <a:rPr lang="pt-BR" sz="3500" dirty="0" smtClean="0"/>
              <a:t>referem-se </a:t>
            </a:r>
            <a:r>
              <a:rPr lang="pt-BR" sz="3500" dirty="0"/>
              <a:t>a informações específicas sobre </a:t>
            </a:r>
            <a:endParaRPr lang="pt-BR" sz="3500" dirty="0" smtClean="0"/>
          </a:p>
          <a:p>
            <a:pPr algn="just"/>
            <a:r>
              <a:rPr lang="pt-BR" sz="3500" dirty="0" smtClean="0"/>
              <a:t>determinada </a:t>
            </a:r>
            <a:r>
              <a:rPr lang="pt-BR" sz="3500" dirty="0"/>
              <a:t>parte da tabela e, caso </a:t>
            </a:r>
            <a:endParaRPr lang="pt-BR" sz="3500" dirty="0" smtClean="0"/>
          </a:p>
          <a:p>
            <a:pPr algn="just"/>
            <a:r>
              <a:rPr lang="pt-BR" sz="3500" dirty="0" smtClean="0"/>
              <a:t>apareçam</a:t>
            </a:r>
            <a:r>
              <a:rPr lang="pt-BR" sz="3500" dirty="0"/>
              <a:t>, devem estar abaixo das notas.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85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0609" y="117157"/>
            <a:ext cx="1171280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Séries Estatísticas</a:t>
            </a:r>
            <a:endParaRPr lang="pt-BR" sz="3600" dirty="0"/>
          </a:p>
          <a:p>
            <a:pPr algn="just"/>
            <a:r>
              <a:rPr lang="pt-BR" sz="3600" dirty="0" smtClean="0"/>
              <a:t>	Neste </a:t>
            </a:r>
            <a:r>
              <a:rPr lang="pt-BR" sz="3600" dirty="0"/>
              <a:t>tópico começaremos a discutir as formas de apresentação dos dados, mais precisamente, a apresentação de dados por meio de tabelas estatísticas. Mas o que é uma tabela estatística?</a:t>
            </a:r>
          </a:p>
          <a:p>
            <a:pPr algn="just"/>
            <a:r>
              <a:rPr lang="pt-BR" sz="3600" dirty="0" smtClean="0"/>
              <a:t>	De </a:t>
            </a:r>
            <a:r>
              <a:rPr lang="pt-BR" sz="3600" dirty="0"/>
              <a:t>acordo com Oliveira (2010, p. 13), as tabelas estatísticas, ou séries estatísticas, “podem ser definidas como conjuntos de dados estatísticos, associados a um fenômeno, dispostos numa ordem de classificação”.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09148" y="6211669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...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25856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79827" y="203153"/>
            <a:ext cx="114939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Séries Estatísticas </a:t>
            </a:r>
            <a:r>
              <a:rPr lang="pt-BR" sz="3600" b="1" dirty="0" smtClean="0"/>
              <a:t>Simples</a:t>
            </a:r>
          </a:p>
          <a:p>
            <a:endParaRPr lang="pt-BR" sz="3600" dirty="0"/>
          </a:p>
          <a:p>
            <a:pPr algn="just"/>
            <a:r>
              <a:rPr lang="pt-BR" sz="3600" dirty="0" smtClean="0"/>
              <a:t>	As </a:t>
            </a:r>
            <a:r>
              <a:rPr lang="pt-BR" sz="3600" dirty="0"/>
              <a:t>séries estatísticas simples são aquelas compostas por apenas duas colunas: uma destinada às categorias possíveis da variável, e a outra, aos dados propriamente ditos. De acordo com a variável abordada podem ser classificadas como séries históricas, geográficas ou específicas.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35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79827" y="114609"/>
            <a:ext cx="115611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Séries Históricas ou </a:t>
            </a:r>
            <a:r>
              <a:rPr lang="pt-BR" sz="3600" b="1" dirty="0" smtClean="0"/>
              <a:t>Temporais</a:t>
            </a:r>
            <a:endParaRPr lang="pt-BR" sz="3600" dirty="0"/>
          </a:p>
          <a:p>
            <a:pPr algn="just"/>
            <a:r>
              <a:rPr lang="pt-BR" sz="3600" dirty="0" smtClean="0"/>
              <a:t>	É </a:t>
            </a:r>
            <a:r>
              <a:rPr lang="pt-BR" sz="3600" dirty="0"/>
              <a:t>a série estatística em que os dados </a:t>
            </a:r>
            <a:r>
              <a:rPr lang="pt-BR" sz="3600" dirty="0" smtClean="0"/>
              <a:t>são observados em </a:t>
            </a:r>
            <a:r>
              <a:rPr lang="pt-BR" sz="3600" dirty="0"/>
              <a:t>segundo a época de </a:t>
            </a:r>
            <a:r>
              <a:rPr lang="pt-BR" sz="3600" dirty="0" smtClean="0"/>
              <a:t>ocorrência.</a:t>
            </a:r>
            <a:endParaRPr lang="pt-BR" sz="3600" dirty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08" y="2145934"/>
            <a:ext cx="4049245" cy="3543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1788460"/>
            <a:ext cx="4666128" cy="3901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36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99849" y="124332"/>
            <a:ext cx="116389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Séries Geográficas ou Territoriais</a:t>
            </a:r>
            <a:endParaRPr lang="pt-BR" sz="3600" dirty="0"/>
          </a:p>
          <a:p>
            <a:pPr algn="just"/>
            <a:r>
              <a:rPr lang="pt-BR" sz="3600" dirty="0" smtClean="0"/>
              <a:t>	As </a:t>
            </a:r>
            <a:r>
              <a:rPr lang="pt-BR" sz="3600" dirty="0"/>
              <a:t>séries geográficas ou territoriais descrevem os valores da variável, em determinado instante, discriminado segundo regiões.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528" y="2235957"/>
            <a:ext cx="5081001" cy="45024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299849" y="2647691"/>
            <a:ext cx="1911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Exemplo: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6840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03954" y="0"/>
            <a:ext cx="113807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SÉRIES ESPECÍFICAS OU CATEGÓRICAS</a:t>
            </a:r>
            <a:endParaRPr lang="pt-BR" sz="3600" dirty="0"/>
          </a:p>
          <a:p>
            <a:pPr algn="just"/>
            <a:r>
              <a:rPr lang="pt-BR" sz="3600" dirty="0" smtClean="0"/>
              <a:t>	Elas </a:t>
            </a:r>
            <a:r>
              <a:rPr lang="pt-BR" sz="3600" dirty="0"/>
              <a:t>descrevem os valores da variável, em determinado tempo e local, discriminando segundo especificações ou categorias. São aquelas em que a variável é o fato observado, enquanto o tempo e o local onde o fenômeno observado permanece fixo. </a:t>
            </a:r>
            <a:r>
              <a:rPr lang="pt-BR" sz="3600" dirty="0" smtClean="0"/>
              <a:t> Exemplo:</a:t>
            </a:r>
            <a:endParaRPr lang="pt-BR" sz="3600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70" y="3388659"/>
            <a:ext cx="6656295" cy="3469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139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3217" y="237082"/>
            <a:ext cx="117281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SÉRIES DE DUPLA ENTRADA OU SÉRIES MISTAS</a:t>
            </a:r>
            <a:endParaRPr lang="pt-BR" sz="3600" dirty="0"/>
          </a:p>
          <a:p>
            <a:pPr algn="just"/>
            <a:r>
              <a:rPr lang="pt-BR" sz="3600" dirty="0" smtClean="0"/>
              <a:t>	Às </a:t>
            </a:r>
            <a:r>
              <a:rPr lang="pt-BR" sz="3600" dirty="0"/>
              <a:t>vezes é interessante levar em conta mais de uma variável na tabela: neste caso, temos as séries de dupla entrada. Constituem-se na conjunção ou junção de uma ou mais séries</a:t>
            </a:r>
            <a:r>
              <a:rPr lang="pt-BR" sz="3600" dirty="0" smtClean="0"/>
              <a:t>. Exemplo:</a:t>
            </a:r>
            <a:endParaRPr lang="pt-BR" sz="3600" dirty="0"/>
          </a:p>
          <a:p>
            <a:pPr algn="just"/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85" y="3133165"/>
            <a:ext cx="7093043" cy="35634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241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67286" y="0"/>
            <a:ext cx="1151052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Construção de Tabelas</a:t>
            </a:r>
            <a:endParaRPr lang="pt-BR" sz="3600" dirty="0"/>
          </a:p>
          <a:p>
            <a:pPr algn="just"/>
            <a:r>
              <a:rPr lang="pt-BR" sz="3600" dirty="0" smtClean="0"/>
              <a:t>	Toda </a:t>
            </a:r>
            <a:r>
              <a:rPr lang="pt-BR" sz="3600" dirty="0"/>
              <a:t>tabela estatística deve ser composta por alguns elementos, que iremos estudar a </a:t>
            </a:r>
            <a:r>
              <a:rPr lang="pt-BR" sz="3600" dirty="0" smtClean="0"/>
              <a:t>seguir:</a:t>
            </a:r>
          </a:p>
          <a:p>
            <a:pPr algn="just"/>
            <a:endParaRPr lang="pt-BR" sz="3600" dirty="0"/>
          </a:p>
          <a:p>
            <a:pPr algn="just"/>
            <a:r>
              <a:rPr lang="pt-BR" sz="3600" i="1" u="sng" dirty="0"/>
              <a:t>Título:</a:t>
            </a:r>
            <a:r>
              <a:rPr lang="pt-BR" sz="3600" i="1" dirty="0"/>
              <a:t> </a:t>
            </a:r>
            <a:r>
              <a:rPr lang="pt-BR" sz="3600" dirty="0"/>
              <a:t>Toda tabela deve conter um título sucinto na primeira linha, explicando do que trata a variável, onde foi realizada, e quando (a data ou ano) foi realizada a pesquisa.</a:t>
            </a:r>
          </a:p>
          <a:p>
            <a:pPr algn="just"/>
            <a:r>
              <a:rPr lang="pt-BR" sz="3600" dirty="0"/>
              <a:t> </a:t>
            </a:r>
          </a:p>
          <a:p>
            <a:pPr algn="just"/>
            <a:r>
              <a:rPr lang="pt-BR" sz="3600" i="1" u="sng" dirty="0"/>
              <a:t>Cabeçalho:</a:t>
            </a:r>
            <a:r>
              <a:rPr lang="pt-BR" sz="3600" dirty="0"/>
              <a:t> O cabeçalho é a parte superior da tabela </a:t>
            </a:r>
            <a:r>
              <a:rPr lang="pt-BR" sz="3600" dirty="0" smtClean="0"/>
              <a:t>e </a:t>
            </a:r>
          </a:p>
          <a:p>
            <a:pPr algn="just"/>
            <a:r>
              <a:rPr lang="pt-BR" sz="3600" dirty="0" smtClean="0"/>
              <a:t>nos </a:t>
            </a:r>
            <a:r>
              <a:rPr lang="pt-BR" sz="3600" dirty="0"/>
              <a:t>diz o que a coluna indicadora e o corpo </a:t>
            </a:r>
            <a:r>
              <a:rPr lang="pt-BR" sz="3600" dirty="0" smtClean="0"/>
              <a:t>da</a:t>
            </a:r>
          </a:p>
          <a:p>
            <a:pPr algn="just"/>
            <a:r>
              <a:rPr lang="pt-BR" sz="3600" dirty="0" smtClean="0"/>
              <a:t> </a:t>
            </a:r>
            <a:r>
              <a:rPr lang="pt-BR" sz="3600" dirty="0"/>
              <a:t>tabela contêm.</a:t>
            </a:r>
          </a:p>
          <a:p>
            <a:pPr algn="just"/>
            <a:r>
              <a:rPr lang="pt-BR" sz="3600" dirty="0"/>
              <a:t> </a:t>
            </a:r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54684" y="6211669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...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60680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61364" y="121022"/>
            <a:ext cx="118065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i="1" u="sng" dirty="0"/>
              <a:t>Coluna indicadora:</a:t>
            </a:r>
            <a:r>
              <a:rPr lang="pt-BR" sz="3600" dirty="0"/>
              <a:t> A coluna indicadora corresponde à primeira coluna, onde é especificado o conteúdo das linhas da tabela.</a:t>
            </a:r>
          </a:p>
          <a:p>
            <a:pPr algn="just"/>
            <a:r>
              <a:rPr lang="pt-BR" sz="3600" dirty="0"/>
              <a:t> </a:t>
            </a:r>
          </a:p>
          <a:p>
            <a:pPr algn="just"/>
            <a:r>
              <a:rPr lang="pt-BR" sz="3600" i="1" u="sng" dirty="0"/>
              <a:t>Corpo:</a:t>
            </a:r>
            <a:r>
              <a:rPr lang="pt-BR" sz="3600" dirty="0"/>
              <a:t> O corpo da tabela é o “conjunto de linhas e colunas que contém as informações sobre a variável em estudo”. (CRESPO, 2008, p. 17). Ela é composta por linhas, colunas e células ou casas.</a:t>
            </a:r>
          </a:p>
          <a:p>
            <a:pPr algn="just"/>
            <a:r>
              <a:rPr lang="pt-BR" sz="3600" dirty="0"/>
              <a:t> </a:t>
            </a:r>
          </a:p>
          <a:p>
            <a:pPr algn="just"/>
            <a:r>
              <a:rPr lang="pt-BR" sz="3600" i="1" u="sng" dirty="0"/>
              <a:t>Traço:</a:t>
            </a:r>
            <a:r>
              <a:rPr lang="pt-BR" sz="3600" dirty="0"/>
              <a:t> Segundo Oliveira (2010, p. 20), “o traço é o </a:t>
            </a:r>
            <a:endParaRPr lang="pt-BR" sz="3600" dirty="0" smtClean="0"/>
          </a:p>
          <a:p>
            <a:pPr algn="just"/>
            <a:r>
              <a:rPr lang="pt-BR" sz="3600" dirty="0" smtClean="0"/>
              <a:t>que delimita </a:t>
            </a:r>
            <a:r>
              <a:rPr lang="pt-BR" sz="3600" dirty="0"/>
              <a:t>o cabeçalho, as linhas e as </a:t>
            </a:r>
            <a:endParaRPr lang="pt-BR" sz="3600" dirty="0" smtClean="0"/>
          </a:p>
          <a:p>
            <a:pPr algn="just"/>
            <a:r>
              <a:rPr lang="pt-BR" sz="3600" dirty="0" smtClean="0"/>
              <a:t>colunas </a:t>
            </a:r>
            <a:r>
              <a:rPr lang="pt-BR" sz="3600" dirty="0"/>
              <a:t>de uma tabela”.</a:t>
            </a:r>
          </a:p>
        </p:txBody>
      </p:sp>
    </p:spTree>
    <p:extLst>
      <p:ext uri="{BB962C8B-B14F-4D97-AF65-F5344CB8AC3E}">
        <p14:creationId xmlns:p14="http://schemas.microsoft.com/office/powerpoint/2010/main" val="2617388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55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Fernando</cp:lastModifiedBy>
  <cp:revision>9</cp:revision>
  <dcterms:created xsi:type="dcterms:W3CDTF">2017-06-20T20:42:47Z</dcterms:created>
  <dcterms:modified xsi:type="dcterms:W3CDTF">2017-06-22T13:37:48Z</dcterms:modified>
</cp:coreProperties>
</file>