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88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64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339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1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1676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73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225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35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53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19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34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94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45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95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79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728C-8018-47DB-88D2-3ABA07A627EA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55E22A-24D3-4035-95CE-6F5008F6A2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05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t.wikipedia.org/wiki/Sociologia_das_organiza%C3%A7%C3%B5e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Escrit%C3%B3rio" TargetMode="External"/><Relationship Id="rId2" Type="http://schemas.openxmlformats.org/officeDocument/2006/relationships/hyperlink" Target="https://pt.wikipedia.org/wiki/Rend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t.wikipedia.org/wiki/Neg%C3%B3ci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0517" y="981307"/>
            <a:ext cx="8203486" cy="2185639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Relações Humanas no Trabalho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5019021"/>
            <a:ext cx="7766936" cy="1096899"/>
          </a:xfrm>
        </p:spPr>
        <p:txBody>
          <a:bodyPr/>
          <a:lstStyle/>
          <a:p>
            <a:pPr algn="ctr"/>
            <a:r>
              <a:rPr lang="pt-BR" dirty="0" smtClean="0"/>
              <a:t>Aula 05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46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3705" y="311144"/>
            <a:ext cx="100846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A Importância do </a:t>
            </a:r>
            <a:r>
              <a:rPr lang="pt-BR" sz="3600" b="1" dirty="0" smtClean="0"/>
              <a:t>líder</a:t>
            </a:r>
          </a:p>
          <a:p>
            <a:pPr algn="ctr"/>
            <a:endParaRPr lang="pt-BR" sz="3600" dirty="0"/>
          </a:p>
          <a:p>
            <a:pPr algn="just"/>
            <a:r>
              <a:rPr lang="pt-BR" sz="3600" dirty="0" smtClean="0"/>
              <a:t>	A </a:t>
            </a:r>
            <a:r>
              <a:rPr lang="pt-BR" sz="3600" dirty="0"/>
              <a:t>importância do líder na motivação dos colaboradores. É indiscutível que uma equipe é reflexo da gestão de seu líder. E uma boa liderança, além de trazer os resultados, deve colaborar com o desenvolvimento e evolução de seus liderados. ... E uma das mais importantes funções do líder é motivar diariamente sua equipe.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55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5835" y="470647"/>
            <a:ext cx="100987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 que faz o </a:t>
            </a:r>
            <a:r>
              <a:rPr lang="pt-BR" sz="3600" b="1" dirty="0" smtClean="0"/>
              <a:t>líder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 smtClean="0"/>
              <a:t>	O</a:t>
            </a:r>
            <a:r>
              <a:rPr lang="pt-BR" sz="3600" dirty="0"/>
              <a:t> líder antes de dar um feedback deve elogiar o profissional para que receba a reorientação melhor sem resistência, porque nós seres humanos quando estamos com o estado emocional "enriquecido" aceitamos e entendemos melhor. O líder faz perguntas para inspirar, motivar, melhorar atitudes para atingir os resultados.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267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72354" y="134472"/>
            <a:ext cx="9802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Características de um líder </a:t>
            </a:r>
            <a:endParaRPr lang="pt-BR" sz="3600" b="1" dirty="0" smtClean="0"/>
          </a:p>
          <a:p>
            <a:pPr algn="ctr"/>
            <a:r>
              <a:rPr lang="pt-BR" sz="3600" b="1" dirty="0" smtClean="0"/>
              <a:t>(</a:t>
            </a:r>
            <a:r>
              <a:rPr lang="pt-BR" sz="3600" b="1" dirty="0"/>
              <a:t>10 características principais) 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72354" y="1256125"/>
            <a:ext cx="781496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3600" b="1" dirty="0" smtClean="0"/>
              <a:t>Ser </a:t>
            </a:r>
            <a:r>
              <a:rPr lang="pt-BR" sz="3600" b="1" dirty="0"/>
              <a:t>um líder </a:t>
            </a:r>
            <a:r>
              <a:rPr lang="pt-BR" sz="3600" b="1" dirty="0" smtClean="0"/>
              <a:t>atuante</a:t>
            </a:r>
          </a:p>
          <a:p>
            <a:pPr marL="342900" indent="-342900">
              <a:buAutoNum type="arabicPeriod"/>
            </a:pPr>
            <a:r>
              <a:rPr lang="pt-BR" sz="3600" b="1" dirty="0"/>
              <a:t>Assumir as </a:t>
            </a:r>
            <a:r>
              <a:rPr lang="pt-BR" sz="3600" b="1" dirty="0" smtClean="0"/>
              <a:t>responsabilidades</a:t>
            </a:r>
          </a:p>
          <a:p>
            <a:pPr marL="342900" indent="-342900">
              <a:buAutoNum type="arabicPeriod"/>
            </a:pPr>
            <a:r>
              <a:rPr lang="pt-BR" sz="3600" b="1" dirty="0"/>
              <a:t>Entender sobre as </a:t>
            </a:r>
            <a:r>
              <a:rPr lang="pt-BR" sz="3600" b="1" dirty="0" smtClean="0"/>
              <a:t>tecnologias</a:t>
            </a:r>
          </a:p>
          <a:p>
            <a:pPr marL="342900" indent="-342900">
              <a:buAutoNum type="arabicPeriod"/>
            </a:pPr>
            <a:r>
              <a:rPr lang="pt-BR" sz="3600" b="1" dirty="0"/>
              <a:t>Liderar pelo </a:t>
            </a:r>
            <a:r>
              <a:rPr lang="pt-BR" sz="3600" b="1" dirty="0" smtClean="0"/>
              <a:t>exemplo</a:t>
            </a:r>
          </a:p>
          <a:p>
            <a:pPr marL="342900" indent="-342900">
              <a:buAutoNum type="arabicPeriod"/>
            </a:pPr>
            <a:r>
              <a:rPr lang="pt-BR" sz="3600" b="1" dirty="0"/>
              <a:t>Pedir ajuda se </a:t>
            </a:r>
            <a:r>
              <a:rPr lang="pt-BR" sz="3600" b="1" dirty="0" smtClean="0"/>
              <a:t>necessário</a:t>
            </a:r>
          </a:p>
          <a:p>
            <a:pPr marL="342900" indent="-342900">
              <a:buAutoNum type="arabicPeriod"/>
            </a:pPr>
            <a:r>
              <a:rPr lang="pt-BR" sz="3600" b="1" dirty="0"/>
              <a:t>Acreditar na inteligência </a:t>
            </a:r>
            <a:r>
              <a:rPr lang="pt-BR" sz="3600" b="1" dirty="0" smtClean="0"/>
              <a:t>coletiva</a:t>
            </a:r>
          </a:p>
          <a:p>
            <a:pPr marL="342900" indent="-342900">
              <a:buAutoNum type="arabicPeriod"/>
            </a:pPr>
            <a:r>
              <a:rPr lang="pt-BR" sz="3600" b="1" dirty="0"/>
              <a:t>Ser um tomador de </a:t>
            </a:r>
            <a:r>
              <a:rPr lang="pt-BR" sz="3600" b="1" dirty="0" smtClean="0"/>
              <a:t>decisões</a:t>
            </a:r>
          </a:p>
          <a:p>
            <a:pPr marL="342900" indent="-342900">
              <a:buAutoNum type="arabicPeriod"/>
            </a:pPr>
            <a:r>
              <a:rPr lang="pt-BR" sz="3600" b="1" dirty="0"/>
              <a:t>Saber reconhecer os </a:t>
            </a:r>
            <a:r>
              <a:rPr lang="pt-BR" sz="3600" b="1" dirty="0" smtClean="0"/>
              <a:t>méritos</a:t>
            </a:r>
          </a:p>
          <a:p>
            <a:pPr marL="342900" indent="-342900">
              <a:buAutoNum type="arabicPeriod"/>
            </a:pPr>
            <a:r>
              <a:rPr lang="pt-BR" sz="3600" b="1" dirty="0"/>
              <a:t>Oferecer </a:t>
            </a:r>
            <a:r>
              <a:rPr lang="pt-BR" sz="3600" b="1" dirty="0" smtClean="0"/>
              <a:t>feedback</a:t>
            </a:r>
          </a:p>
          <a:p>
            <a:pPr marL="342900" indent="-342900">
              <a:buAutoNum type="arabicPeriod"/>
            </a:pPr>
            <a:r>
              <a:rPr lang="pt-BR" sz="3600" b="1" dirty="0"/>
              <a:t>Reconhecer os limites pessoais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4333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43753" y="0"/>
            <a:ext cx="10709983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/>
              <a:t>Formas </a:t>
            </a:r>
            <a:r>
              <a:rPr lang="pt-BR" sz="3600" b="1" dirty="0"/>
              <a:t>de </a:t>
            </a:r>
            <a:r>
              <a:rPr lang="pt-BR" sz="3600" b="1" dirty="0" smtClean="0"/>
              <a:t>liderar</a:t>
            </a:r>
          </a:p>
          <a:p>
            <a:pPr algn="ctr"/>
            <a:endParaRPr lang="pt-BR" sz="3600" dirty="0"/>
          </a:p>
          <a:p>
            <a:pPr algn="just"/>
            <a:r>
              <a:rPr lang="pt-BR" sz="3600" b="1" dirty="0"/>
              <a:t>Conhecer a personalidade de seus </a:t>
            </a:r>
            <a:r>
              <a:rPr lang="pt-BR" sz="3600" b="1" dirty="0" smtClean="0"/>
              <a:t>colaboradores</a:t>
            </a:r>
          </a:p>
          <a:p>
            <a:pPr algn="just"/>
            <a:r>
              <a:rPr lang="pt-BR" sz="3600" b="1" dirty="0"/>
              <a:t>Não force a natureza das pessoas</a:t>
            </a:r>
            <a:endParaRPr lang="pt-BR" sz="3600" dirty="0"/>
          </a:p>
          <a:p>
            <a:pPr algn="just"/>
            <a:r>
              <a:rPr lang="pt-BR" sz="3600" b="1" dirty="0"/>
              <a:t>Identifique os pontos fortes</a:t>
            </a:r>
            <a:endParaRPr lang="pt-BR" sz="3600" dirty="0"/>
          </a:p>
          <a:p>
            <a:pPr algn="just"/>
            <a:r>
              <a:rPr lang="pt-BR" sz="3600" b="1" dirty="0"/>
              <a:t>Posicione as pessoas onde elas rendem  mais</a:t>
            </a:r>
            <a:endParaRPr lang="pt-BR" sz="3600" dirty="0"/>
          </a:p>
          <a:p>
            <a:pPr algn="just"/>
            <a:r>
              <a:rPr lang="pt-BR" sz="3600" b="1" dirty="0"/>
              <a:t>Estimule a melhoria contínua</a:t>
            </a:r>
            <a:endParaRPr lang="pt-BR" sz="3600" dirty="0"/>
          </a:p>
          <a:p>
            <a:pPr algn="just"/>
            <a:r>
              <a:rPr lang="pt-BR" sz="3600" b="1" dirty="0"/>
              <a:t>Estimule a melhoria contínua</a:t>
            </a:r>
            <a:endParaRPr lang="pt-BR" sz="3600" dirty="0"/>
          </a:p>
          <a:p>
            <a:pPr algn="just"/>
            <a:r>
              <a:rPr lang="pt-BR" sz="3600" b="1" dirty="0"/>
              <a:t>Defina metas</a:t>
            </a:r>
            <a:endParaRPr lang="pt-BR" sz="3600" dirty="0"/>
          </a:p>
          <a:p>
            <a:pPr algn="just"/>
            <a:r>
              <a:rPr lang="pt-BR" sz="3600" b="1" dirty="0"/>
              <a:t>Cobre resultados individualmente</a:t>
            </a:r>
            <a:endParaRPr lang="pt-BR" sz="3600" dirty="0"/>
          </a:p>
          <a:p>
            <a:pPr algn="just"/>
            <a:r>
              <a:rPr lang="pt-BR" sz="3600" b="1" dirty="0"/>
              <a:t>Institua a meritocracia</a:t>
            </a:r>
            <a:endParaRPr lang="pt-BR" sz="3600" dirty="0"/>
          </a:p>
          <a:p>
            <a:pPr algn="just"/>
            <a:r>
              <a:rPr lang="pt-BR" sz="3600" b="1" dirty="0"/>
              <a:t>Dê o exemplo</a:t>
            </a:r>
            <a:endParaRPr lang="pt-BR" sz="3600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0733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141694" y="349624"/>
            <a:ext cx="2797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Burocracia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84043" y="1164134"/>
            <a:ext cx="108157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chemeClr val="tx2"/>
                </a:solidFill>
              </a:rPr>
              <a:t>	Em</a:t>
            </a:r>
            <a:r>
              <a:rPr lang="pt-BR" sz="3600" dirty="0">
                <a:solidFill>
                  <a:schemeClr val="tx2"/>
                </a:solidFill>
              </a:rPr>
              <a:t> </a:t>
            </a:r>
            <a:r>
              <a:rPr lang="pt-BR" sz="3600" dirty="0" smtClean="0">
                <a:hlinkClick r:id="rId2" tooltip="Sociologia das organizações"/>
              </a:rPr>
              <a:t>sociologia das organizações</a:t>
            </a:r>
            <a:r>
              <a:rPr lang="pt-BR" sz="3600" dirty="0" smtClean="0">
                <a:solidFill>
                  <a:schemeClr val="tx2"/>
                </a:solidFill>
              </a:rPr>
              <a:t>,</a:t>
            </a:r>
            <a:r>
              <a:rPr lang="pt-BR" sz="3600" dirty="0">
                <a:solidFill>
                  <a:schemeClr val="tx2"/>
                </a:solidFill>
              </a:rPr>
              <a:t> </a:t>
            </a:r>
            <a:r>
              <a:rPr lang="pt-BR" sz="3600" b="1" dirty="0">
                <a:solidFill>
                  <a:schemeClr val="tx2"/>
                </a:solidFill>
              </a:rPr>
              <a:t>burocracia</a:t>
            </a:r>
            <a:r>
              <a:rPr lang="pt-BR" sz="3600" dirty="0">
                <a:solidFill>
                  <a:schemeClr val="tx2"/>
                </a:solidFill>
              </a:rPr>
              <a:t> é uma organização ou estrutura organizativa caracterizada por regras e procedimentos explícitos e regularizados, divisão de responsabilidades e especialização do trabalho, hierarquia e relações impessoais. Em princípio, o termo pode referir-se a qualquer tipo de organização - empresas privadas, públicas, sociais, com ou sem fins lucrativos.</a:t>
            </a:r>
          </a:p>
          <a:p>
            <a:r>
              <a:rPr lang="pt-BR" sz="4000" dirty="0" smtClean="0"/>
              <a:t>                               ...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7081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93377" y="954739"/>
            <a:ext cx="82564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	Popularmente</a:t>
            </a:r>
            <a:r>
              <a:rPr lang="pt-BR" sz="3600" dirty="0"/>
              <a:t>, o termo é também usado com sentido pejorativo, significando uma administração com muitas divisões, regras, controles e procedimentos redundantes e desnecessários ao funcionamento do sistema.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7716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2046" y="0"/>
            <a:ext cx="11107272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	Segundo Weber, </a:t>
            </a:r>
            <a:r>
              <a:rPr lang="pt-BR" sz="3600" dirty="0"/>
              <a:t>a burocracia moderna funciona sob forma específica, destacando-se dentre as diversas </a:t>
            </a:r>
            <a:r>
              <a:rPr lang="pt-BR" sz="3600" dirty="0" smtClean="0"/>
              <a:t>características:</a:t>
            </a:r>
          </a:p>
          <a:p>
            <a:pPr algn="just"/>
            <a:endParaRPr lang="pt-BR" sz="3600" dirty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A burocracia está sob regência de áreas de jurisdição fixas e oficiais, ordenadas por leis e normas administrativas</a:t>
            </a:r>
            <a:r>
              <a:rPr lang="pt-BR" sz="3600" dirty="0" smtClean="0"/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• A burocracia estabelece uma relação de autoridade, delimitada por normas relativas aos meios de coerção e de consenso</a:t>
            </a:r>
            <a:r>
              <a:rPr lang="pt-BR" sz="3600" dirty="0" smtClean="0"/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A burocracia estabelece uma relação </a:t>
            </a:r>
            <a:r>
              <a:rPr lang="pt-BR" sz="3600" dirty="0" smtClean="0"/>
              <a:t>hierárquica, </a:t>
            </a:r>
            <a:r>
              <a:rPr lang="pt-BR" sz="3600" dirty="0"/>
              <a:t>definindo postos e níveis de </a:t>
            </a:r>
            <a:r>
              <a:rPr lang="pt-BR" sz="3600" dirty="0" smtClean="0"/>
              <a:t>autoridades.</a:t>
            </a:r>
          </a:p>
          <a:p>
            <a:pPr algn="just"/>
            <a:endParaRPr lang="pt-BR" sz="3600" dirty="0"/>
          </a:p>
          <a:p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096436" y="6292351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068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5494" y="1062319"/>
            <a:ext cx="101525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3600" dirty="0" smtClean="0"/>
              <a:t> </a:t>
            </a:r>
            <a:r>
              <a:rPr lang="pt-BR" sz="3600" dirty="0"/>
              <a:t>A administração é formalizada por meio de </a:t>
            </a:r>
            <a:r>
              <a:rPr lang="pt-BR" sz="3600" dirty="0" smtClean="0"/>
              <a:t>documentos</a:t>
            </a:r>
          </a:p>
          <a:p>
            <a:endParaRPr lang="pt-BR" sz="3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3600" dirty="0"/>
              <a:t>A burocracia cria uma carreira dentro da ordem hierárquica estabelecida</a:t>
            </a:r>
            <a:r>
              <a:rPr lang="pt-BR" sz="3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38946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26773" y="107577"/>
            <a:ext cx="5522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Princípios da Burocracia </a:t>
            </a: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0" y="1048869"/>
            <a:ext cx="1137621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	Uma </a:t>
            </a:r>
            <a:r>
              <a:rPr lang="pt-BR" sz="3600" dirty="0"/>
              <a:t>organização burocrática é governada por sete princípios</a:t>
            </a:r>
            <a:r>
              <a:rPr lang="pt-BR" sz="3600" dirty="0" smtClean="0"/>
              <a:t>:</a:t>
            </a:r>
          </a:p>
          <a:p>
            <a:pPr marL="742950" lvl="0" indent="-742950" algn="just">
              <a:buAutoNum type="arabicParenR"/>
            </a:pPr>
            <a:r>
              <a:rPr lang="pt-BR" sz="3600" dirty="0" smtClean="0"/>
              <a:t>O </a:t>
            </a:r>
            <a:r>
              <a:rPr lang="pt-BR" sz="3600" dirty="0"/>
              <a:t>negócio oficial é conduzido em uma base contínua de conhecimento </a:t>
            </a:r>
            <a:r>
              <a:rPr lang="pt-BR" sz="3600" dirty="0" smtClean="0"/>
              <a:t>empírico</a:t>
            </a:r>
          </a:p>
          <a:p>
            <a:pPr marL="742950" lvl="0" indent="-742950" algn="just">
              <a:buAutoNum type="arabicParenR"/>
            </a:pPr>
            <a:r>
              <a:rPr lang="pt-BR" sz="3600" dirty="0" smtClean="0"/>
              <a:t>O </a:t>
            </a:r>
            <a:r>
              <a:rPr lang="pt-BR" sz="3600" dirty="0"/>
              <a:t>negócio oficial é conduzido estritamente de acordo com as seguintes regras</a:t>
            </a:r>
            <a:r>
              <a:rPr lang="pt-BR" sz="3600" dirty="0" smtClean="0"/>
              <a:t>: </a:t>
            </a:r>
            <a:r>
              <a:rPr lang="pt-BR" sz="3600" dirty="0"/>
              <a:t>O dever de cada funcionário ao fazer certo tipo de trabalho é delimitado em termos de critérios </a:t>
            </a:r>
            <a:r>
              <a:rPr lang="pt-BR" sz="3600" dirty="0" smtClean="0"/>
              <a:t>impessoais. / </a:t>
            </a:r>
            <a:r>
              <a:rPr lang="pt-BR" sz="3600" dirty="0"/>
              <a:t>O funcionário tem a autoridade necessária para realizar suas funções tal como definidas</a:t>
            </a:r>
          </a:p>
          <a:p>
            <a:pPr marL="742950" indent="-742950">
              <a:buFontTx/>
              <a:buAutoNum type="arabicParenR"/>
            </a:pPr>
            <a:endParaRPr lang="pt-BR" sz="3600" dirty="0"/>
          </a:p>
          <a:p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23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365" y="161365"/>
            <a:ext cx="1092584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3) </a:t>
            </a:r>
            <a:r>
              <a:rPr lang="pt-BR" sz="3600" dirty="0"/>
              <a:t>A responsabilidade e autoridade de cada funcionário são partes de uma </a:t>
            </a:r>
            <a:r>
              <a:rPr lang="pt-BR" sz="3600" dirty="0" smtClean="0"/>
              <a:t>hierarquia;</a:t>
            </a:r>
          </a:p>
          <a:p>
            <a:pPr lvl="0" algn="just"/>
            <a:r>
              <a:rPr lang="pt-BR" sz="3600" dirty="0" smtClean="0"/>
              <a:t>4) </a:t>
            </a:r>
            <a:r>
              <a:rPr lang="pt-BR" sz="3600" dirty="0"/>
              <a:t>Os funcionários não são proprietários dos recursos necessários para desempenho das funções a eles atribuídas mas são responsáveis pelo uso desses </a:t>
            </a:r>
            <a:r>
              <a:rPr lang="pt-BR" sz="3600" dirty="0" smtClean="0"/>
              <a:t>recursos;</a:t>
            </a:r>
          </a:p>
          <a:p>
            <a:pPr lvl="0" algn="just"/>
            <a:r>
              <a:rPr lang="pt-BR" sz="3600" dirty="0" smtClean="0"/>
              <a:t>5) </a:t>
            </a:r>
            <a:r>
              <a:rPr lang="pt-BR" sz="3600" dirty="0"/>
              <a:t>A </a:t>
            </a:r>
            <a:r>
              <a:rPr lang="pt-BR" sz="3600" dirty="0">
                <a:hlinkClick r:id="rId2" tooltip="Renda"/>
              </a:rPr>
              <a:t>renda</a:t>
            </a:r>
            <a:r>
              <a:rPr lang="pt-BR" sz="3600" dirty="0"/>
              <a:t> e os negócios privados são rigorosamente separados da renda e negócios oficiais</a:t>
            </a:r>
            <a:r>
              <a:rPr lang="pt-BR" sz="3600" dirty="0" smtClean="0"/>
              <a:t>;</a:t>
            </a:r>
          </a:p>
          <a:p>
            <a:pPr lvl="0" algn="just"/>
            <a:r>
              <a:rPr lang="pt-BR" sz="3600" dirty="0" smtClean="0"/>
              <a:t>6)O</a:t>
            </a:r>
            <a:r>
              <a:rPr lang="pt-BR" sz="3600" dirty="0"/>
              <a:t> </a:t>
            </a:r>
            <a:r>
              <a:rPr lang="pt-BR" sz="3600" dirty="0">
                <a:hlinkClick r:id="rId3" tooltip="Escritório"/>
              </a:rPr>
              <a:t>escritório</a:t>
            </a:r>
            <a:r>
              <a:rPr lang="pt-BR" sz="3600" dirty="0"/>
              <a:t> não pode ser apropriado pelo seu </a:t>
            </a:r>
            <a:r>
              <a:rPr lang="pt-BR" sz="3600" dirty="0" smtClean="0"/>
              <a:t>encarregado;</a:t>
            </a:r>
          </a:p>
          <a:p>
            <a:pPr algn="just"/>
            <a:r>
              <a:rPr lang="pt-BR" sz="3600" dirty="0" smtClean="0"/>
              <a:t>7) </a:t>
            </a:r>
            <a:r>
              <a:rPr lang="pt-BR" sz="3600" dirty="0"/>
              <a:t>O </a:t>
            </a:r>
            <a:r>
              <a:rPr lang="pt-BR" sz="3600" dirty="0">
                <a:hlinkClick r:id="rId4" tooltip="Negócio"/>
              </a:rPr>
              <a:t>negócio</a:t>
            </a:r>
            <a:r>
              <a:rPr lang="pt-BR" sz="3600" dirty="0"/>
              <a:t> oficial é conduzido na base de documentos escritos.</a:t>
            </a:r>
          </a:p>
          <a:p>
            <a:pPr lvl="0"/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1947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66882" y="416859"/>
            <a:ext cx="2528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Liderança</a:t>
            </a:r>
            <a:endParaRPr lang="pt-BR" sz="4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50166" y="1563376"/>
            <a:ext cx="101461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	</a:t>
            </a:r>
            <a:r>
              <a:rPr lang="pt-BR" sz="3600" u="sng" dirty="0" smtClean="0"/>
              <a:t>Conceito:</a:t>
            </a:r>
            <a:r>
              <a:rPr lang="pt-BR" sz="3600" dirty="0" smtClean="0"/>
              <a:t> Liderança </a:t>
            </a:r>
            <a:r>
              <a:rPr lang="pt-BR" sz="3600" dirty="0"/>
              <a:t>é a condução de um grupo de pessoas, transformando-a numa equipe que gera resultados. É a habilidade de motivar, e influenciar os liderados, de forma ética e positiva, para que contribuam voluntariamente e com entusiasmo para alcançarem os objetivos da equipe e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405466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73507" y="215153"/>
            <a:ext cx="496001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/>
              <a:t>Estilos de Liderança</a:t>
            </a:r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48871" y="1225689"/>
            <a:ext cx="640829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b="1" dirty="0"/>
              <a:t>Liderança </a:t>
            </a:r>
            <a:r>
              <a:rPr lang="pt-BR" sz="3600" b="1" dirty="0" smtClean="0"/>
              <a:t>autocrática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b="1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b="1" dirty="0"/>
              <a:t>Liderança </a:t>
            </a:r>
            <a:r>
              <a:rPr lang="pt-BR" sz="3600" b="1" dirty="0" smtClean="0"/>
              <a:t>democrática</a:t>
            </a:r>
            <a:r>
              <a:rPr lang="pt-BR" sz="3600" dirty="0" smtClean="0"/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b="1" dirty="0"/>
              <a:t>Liderança </a:t>
            </a:r>
            <a:r>
              <a:rPr lang="pt-BR" sz="3600" b="1" dirty="0" smtClean="0"/>
              <a:t>Liberal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b="1" dirty="0"/>
              <a:t>Liderança </a:t>
            </a:r>
            <a:r>
              <a:rPr lang="pt-BR" sz="3600" b="1" dirty="0" smtClean="0"/>
              <a:t>Parlamentarista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b="1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b="1" dirty="0"/>
              <a:t>Liderança por </a:t>
            </a:r>
            <a:r>
              <a:rPr lang="pt-BR" sz="3600" b="1" dirty="0" smtClean="0"/>
              <a:t>ideal</a:t>
            </a:r>
            <a:endParaRPr lang="pt-BR" sz="3600" dirty="0" smtClean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8570299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169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Facetado</vt:lpstr>
      <vt:lpstr>Relações Humanas no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Humanas no Trabalho</dc:title>
  <dc:creator>Fernando</dc:creator>
  <cp:lastModifiedBy>Fernando</cp:lastModifiedBy>
  <cp:revision>10</cp:revision>
  <dcterms:created xsi:type="dcterms:W3CDTF">2017-05-17T15:38:19Z</dcterms:created>
  <dcterms:modified xsi:type="dcterms:W3CDTF">2017-05-17T19:38:30Z</dcterms:modified>
</cp:coreProperties>
</file>