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3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50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84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2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32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26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87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2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86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45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84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69057-8F96-483C-9B3C-30E5CE213062}" type="datetimeFigureOut">
              <a:rPr lang="pt-BR" smtClean="0"/>
              <a:t>27/06/2017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C0AB8-836C-48B3-B89E-5086831B4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614" y="0"/>
            <a:ext cx="12265614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863609" y="860612"/>
            <a:ext cx="4898520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b="1" dirty="0" smtClean="0"/>
              <a:t>Estatística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418615" y="621254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Aula 03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2501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023" y="94129"/>
            <a:ext cx="11739283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b="1" dirty="0"/>
              <a:t>EXEMPLO 1:</a:t>
            </a:r>
            <a:r>
              <a:rPr lang="pt-BR" sz="2600" dirty="0"/>
              <a:t> Uma pesquisa sobre o serviço prestado pela companhia responsável pelo recolhimento do lixo de uma cidade deverá levar em conta os habitantes da zona rural e da zona urbana. Como a frequência com que o recolhimento do lixo ocorre nestas duas áreas pode ser diferente, é aconselhável dividir em dois estratos (zona urbana e zona rural) e estuda-los de maneira isolada. A opinião geral da população será obtida juntando as informações dos dois estratos</a:t>
            </a:r>
            <a:r>
              <a:rPr lang="pt-BR" sz="2600" dirty="0" smtClean="0"/>
              <a:t>.</a:t>
            </a:r>
          </a:p>
          <a:p>
            <a:pPr algn="just"/>
            <a:r>
              <a:rPr lang="pt-BR" sz="2600" b="1" dirty="0"/>
              <a:t>EXEMPLO 2:</a:t>
            </a:r>
            <a:r>
              <a:rPr lang="pt-BR" sz="2600" dirty="0"/>
              <a:t> Suponha que um instituto de pesquisa esteja interessado na intenção de voto para Presidente da República do Brasil. Então o instituto considera separadamente as cinco regiões do país (Sul, Sudeste, Centro-Oeste, Nordeste e Norte) e, em cada região, compõe uma amostra com seus habitantes. Desta forma, além de obter um resultado global, pode comparar o comportamento dos votos nas diferentes regiões.</a:t>
            </a:r>
          </a:p>
          <a:p>
            <a:pPr algn="just"/>
            <a:r>
              <a:rPr lang="pt-BR" sz="2600" dirty="0"/>
              <a:t>Note que, para que seja composta uma amostra estratificada, é </a:t>
            </a:r>
            <a:r>
              <a:rPr lang="pt-BR" sz="2600" dirty="0" smtClean="0"/>
              <a:t>preciso </a:t>
            </a:r>
            <a:r>
              <a:rPr lang="pt-BR" sz="2600" dirty="0"/>
              <a:t>ter </a:t>
            </a:r>
            <a:endParaRPr lang="pt-BR" sz="2600" dirty="0" smtClean="0"/>
          </a:p>
          <a:p>
            <a:pPr algn="just"/>
            <a:r>
              <a:rPr lang="pt-BR" sz="2600" dirty="0" smtClean="0"/>
              <a:t>um </a:t>
            </a:r>
            <a:r>
              <a:rPr lang="pt-BR" sz="2600" dirty="0"/>
              <a:t>conhecimento prévio da população: no exemplo anterior, sabe-se de </a:t>
            </a:r>
            <a:endParaRPr lang="pt-BR" sz="2600" dirty="0" smtClean="0"/>
          </a:p>
          <a:p>
            <a:pPr algn="just"/>
            <a:r>
              <a:rPr lang="pt-BR" sz="2600" dirty="0" smtClean="0"/>
              <a:t>antemão </a:t>
            </a:r>
            <a:r>
              <a:rPr lang="pt-BR" sz="2600" dirty="0"/>
              <a:t>que o país é dividido em cinco regiões diferentes.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974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00822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AMOSTRAGEM POR GRUPOS</a:t>
            </a:r>
            <a:endParaRPr lang="pt-BR" sz="3000" dirty="0"/>
          </a:p>
          <a:p>
            <a:pPr algn="just"/>
            <a:r>
              <a:rPr lang="pt-BR" sz="3000" dirty="0" smtClean="0"/>
              <a:t>	A </a:t>
            </a:r>
            <a:r>
              <a:rPr lang="pt-BR" sz="3000" dirty="0"/>
              <a:t>amostragem por grupos ocorre quando a população a ser estudada é muito grande. Neste caso, classifica-se a amostra em grupos escolhidos aleatoriamente, e se escolhem alguns deles para trabalhar. Na verdade, estes grupos serão estudados cada um como se fosse a própria população.</a:t>
            </a:r>
          </a:p>
          <a:p>
            <a:pPr algn="just"/>
            <a:r>
              <a:rPr lang="pt-BR" sz="3000" b="1" dirty="0"/>
              <a:t>EXEMPLO 1:</a:t>
            </a:r>
            <a:r>
              <a:rPr lang="pt-BR" sz="3000" dirty="0"/>
              <a:t> Geólogos estão interessados em estudar a composição do solo em determinada região. Para isso, delimitam uma área escolhida aleatoriamente (grupo da amostra) e, nesta área, realizam suas pesquisas. Mais à frente, uma nova área (grupo da amostra) é delimitada.</a:t>
            </a:r>
          </a:p>
          <a:p>
            <a:pPr algn="just"/>
            <a:r>
              <a:rPr lang="pt-BR" sz="3000" b="1" dirty="0"/>
              <a:t>EXEMPLO 2:</a:t>
            </a:r>
            <a:r>
              <a:rPr lang="pt-BR" sz="3000" dirty="0"/>
              <a:t> Geneticistas estudam a reação de certo tipo de bactéria a uma nova droga. Note que é impossível que eles tenham acesso a </a:t>
            </a:r>
            <a:endParaRPr lang="pt-BR" sz="3000" dirty="0" smtClean="0"/>
          </a:p>
          <a:p>
            <a:pPr algn="just"/>
            <a:r>
              <a:rPr lang="pt-BR" sz="3000" dirty="0" smtClean="0"/>
              <a:t>toda </a:t>
            </a:r>
            <a:r>
              <a:rPr lang="pt-BR" sz="3000" dirty="0"/>
              <a:t>a população de bactérias! Então, selecionam uma cultura </a:t>
            </a:r>
            <a:endParaRPr lang="pt-BR" sz="3000" dirty="0" smtClean="0"/>
          </a:p>
          <a:p>
            <a:pPr algn="just"/>
            <a:r>
              <a:rPr lang="pt-BR" sz="3000" dirty="0" smtClean="0"/>
              <a:t>de </a:t>
            </a:r>
            <a:r>
              <a:rPr lang="pt-BR" sz="3000" dirty="0"/>
              <a:t>bactérias para servir de amostra.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076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42049" y="0"/>
            <a:ext cx="1175272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ERROS E TENDENCIOSIDADE </a:t>
            </a:r>
            <a:endParaRPr lang="pt-BR" sz="3300" dirty="0"/>
          </a:p>
          <a:p>
            <a:pPr algn="just"/>
            <a:r>
              <a:rPr lang="pt-BR" sz="3300" dirty="0" smtClean="0"/>
              <a:t>	Com </a:t>
            </a:r>
            <a:r>
              <a:rPr lang="pt-BR" sz="3300" dirty="0"/>
              <a:t>base nos tipos e particularidades de cada amostra, você deve ter percebido que uma amostra mal escolhida pode acarretar em erros na pesquisa. Por exemplo, se uma pesquisa avalia a opinião pública sobre a administração municipal sem levar em conta a distribuição demográfica da cidade, ou os diferentes bairros, pode-se chegar a uma conclusão totalmente parcial. Mas existem outros tipos de erros que podem ocorrer em uma pesquisa estatística: além do erro de amostragem, segundo Silver (2000), podem ocorrer erros de respostas, erros de falta de resposta </a:t>
            </a:r>
            <a:endParaRPr lang="pt-BR" sz="3300" dirty="0" smtClean="0"/>
          </a:p>
          <a:p>
            <a:pPr algn="just"/>
            <a:r>
              <a:rPr lang="pt-BR" sz="3300" dirty="0" smtClean="0"/>
              <a:t>e </a:t>
            </a:r>
            <a:r>
              <a:rPr lang="pt-BR" sz="3300" dirty="0"/>
              <a:t>erros de delineamento. Vamos a seguir caracterizar </a:t>
            </a:r>
            <a:endParaRPr lang="pt-BR" sz="3300" dirty="0" smtClean="0"/>
          </a:p>
          <a:p>
            <a:pPr algn="just"/>
            <a:r>
              <a:rPr lang="pt-BR" sz="3300" dirty="0" smtClean="0"/>
              <a:t>cada </a:t>
            </a:r>
            <a:r>
              <a:rPr lang="pt-BR" sz="3300" dirty="0"/>
              <a:t>um destes tipos de erros.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0220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4813" y="0"/>
            <a:ext cx="1177114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ERRO DE AMOSTRAGEM</a:t>
            </a:r>
            <a:endParaRPr lang="pt-BR" sz="3000" dirty="0"/>
          </a:p>
          <a:p>
            <a:pPr algn="just"/>
            <a:r>
              <a:rPr lang="pt-BR" sz="3000" dirty="0" smtClean="0"/>
              <a:t>	</a:t>
            </a:r>
            <a:r>
              <a:rPr lang="pt-BR" sz="2800" dirty="0" smtClean="0"/>
              <a:t>Conforme </a:t>
            </a:r>
            <a:r>
              <a:rPr lang="pt-BR" sz="2800" dirty="0"/>
              <a:t>vimos anteriormente, muitas vezes, torna-se impossível trabalhar com a população inteira para realizar uma pesquisa estatística, optando-se por trabalhar com amostras. O erro de amostragem surge quando o tamanho da amostra é muito pequeno em relação ao tamanho a população.</a:t>
            </a:r>
          </a:p>
          <a:p>
            <a:pPr algn="just"/>
            <a:r>
              <a:rPr lang="pt-BR" sz="2800" b="1" dirty="0"/>
              <a:t>EXEMPLO:</a:t>
            </a:r>
            <a:r>
              <a:rPr lang="pt-BR" sz="2800" dirty="0"/>
              <a:t> Suponhamos que estivéssemos interessados em estudar a frequência com que a população de determinado estado consome bebidas alcoólicas. Se perguntarmos para duas pessoas se elas consumiram bebida alcoólica na última semana e elas responderem que sim, poderíamos ser levados a concluir que a população inteira teve o mesmo comportamento. Se a amostra fosse composta por cinco pessoas, três respondessem não, e </a:t>
            </a:r>
            <a:endParaRPr lang="pt-BR" sz="2800" dirty="0" smtClean="0"/>
          </a:p>
          <a:p>
            <a:pPr algn="just"/>
            <a:r>
              <a:rPr lang="pt-BR" sz="2800" dirty="0" smtClean="0"/>
              <a:t>duas </a:t>
            </a:r>
            <a:r>
              <a:rPr lang="pt-BR" sz="2800" dirty="0"/>
              <a:t>respondessem sim, concluiríamos que a população não consumiu </a:t>
            </a:r>
            <a:endParaRPr lang="pt-BR" sz="2800" dirty="0" smtClean="0"/>
          </a:p>
          <a:p>
            <a:pPr algn="just"/>
            <a:r>
              <a:rPr lang="pt-BR" sz="2800" dirty="0" smtClean="0"/>
              <a:t>bebida </a:t>
            </a:r>
            <a:r>
              <a:rPr lang="pt-BR" sz="2800" dirty="0"/>
              <a:t>alcoólica na última semana. Entretanto, essa conclusão </a:t>
            </a:r>
            <a:endParaRPr lang="pt-BR" sz="2800" dirty="0" smtClean="0"/>
          </a:p>
          <a:p>
            <a:pPr algn="just"/>
            <a:r>
              <a:rPr lang="pt-BR" sz="2800" dirty="0" smtClean="0"/>
              <a:t>seria </a:t>
            </a:r>
            <a:r>
              <a:rPr lang="pt-BR" sz="2800" dirty="0"/>
              <a:t>correta? Uma amostra de cinco pessoas teria como </a:t>
            </a:r>
            <a:endParaRPr lang="pt-BR" sz="2800" dirty="0" smtClean="0"/>
          </a:p>
          <a:p>
            <a:pPr algn="just"/>
            <a:r>
              <a:rPr lang="pt-BR" sz="2800" dirty="0" smtClean="0"/>
              <a:t>representar </a:t>
            </a:r>
            <a:r>
              <a:rPr lang="pt-BR" sz="2800" dirty="0"/>
              <a:t>a população de um estado inteiro?</a:t>
            </a:r>
          </a:p>
        </p:txBody>
      </p:sp>
    </p:spTree>
    <p:extLst>
      <p:ext uri="{BB962C8B-B14F-4D97-AF65-F5344CB8AC3E}">
        <p14:creationId xmlns:p14="http://schemas.microsoft.com/office/powerpoint/2010/main" val="3004065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7577" y="0"/>
            <a:ext cx="1208442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ERRO DE RESPOSTA</a:t>
            </a:r>
            <a:endParaRPr lang="pt-BR" sz="3600" dirty="0"/>
          </a:p>
          <a:p>
            <a:pPr algn="just"/>
            <a:r>
              <a:rPr lang="pt-BR" dirty="0" smtClean="0"/>
              <a:t>	</a:t>
            </a:r>
            <a:r>
              <a:rPr lang="pt-BR" sz="3000" dirty="0" smtClean="0"/>
              <a:t>O </a:t>
            </a:r>
            <a:r>
              <a:rPr lang="pt-BR" sz="3000" dirty="0"/>
              <a:t>erro de resposta é a diferença entre a resposta dada e a resposta verdadeira. Este erro é comum quando a população da pesquisa é composta por pessoas.</a:t>
            </a:r>
          </a:p>
          <a:p>
            <a:pPr algn="just"/>
            <a:r>
              <a:rPr lang="pt-BR" sz="3000" b="1" dirty="0"/>
              <a:t>EXEMPLO 1:</a:t>
            </a:r>
            <a:r>
              <a:rPr lang="pt-BR" sz="3000" dirty="0"/>
              <a:t> Uma empresa faz uma pesquisa sobre o desempenho da chefia de um setor. Para isso, pergunta aos funcionários subordinados ao setor sua opinião. Como saber se a resposta que será dada é de fato a resposta verdadeira?</a:t>
            </a:r>
          </a:p>
          <a:p>
            <a:pPr algn="just"/>
            <a:r>
              <a:rPr lang="pt-BR" sz="3000" b="1" dirty="0"/>
              <a:t>EXEMPLO 2:</a:t>
            </a:r>
            <a:r>
              <a:rPr lang="pt-BR" sz="3000" dirty="0"/>
              <a:t> O questionário socioeconômico de uma escola pergunta qual é a renda média da família do estudante, em salários mínimos. Muitas </a:t>
            </a:r>
            <a:endParaRPr lang="pt-BR" sz="3000" dirty="0" smtClean="0"/>
          </a:p>
          <a:p>
            <a:pPr algn="just"/>
            <a:r>
              <a:rPr lang="pt-BR" sz="3000" dirty="0" smtClean="0"/>
              <a:t>famílias </a:t>
            </a:r>
            <a:r>
              <a:rPr lang="pt-BR" sz="3000" dirty="0"/>
              <a:t>podem responder receber valores menores aos de fato </a:t>
            </a:r>
            <a:endParaRPr lang="pt-BR" sz="3000" dirty="0" smtClean="0"/>
          </a:p>
          <a:p>
            <a:pPr algn="just"/>
            <a:r>
              <a:rPr lang="pt-BR" sz="3000" dirty="0" smtClean="0"/>
              <a:t>recebidos </a:t>
            </a:r>
            <a:r>
              <a:rPr lang="pt-BR" sz="3000" dirty="0"/>
              <a:t>para ter acesso a bolsas de estudos, enquanto outras </a:t>
            </a:r>
            <a:endParaRPr lang="pt-BR" sz="3000" dirty="0" smtClean="0"/>
          </a:p>
          <a:p>
            <a:pPr algn="just"/>
            <a:r>
              <a:rPr lang="pt-BR" sz="3000" dirty="0" smtClean="0"/>
              <a:t>podem </a:t>
            </a:r>
            <a:r>
              <a:rPr lang="pt-BR" sz="3000" dirty="0"/>
              <a:t>ficar constrangidas e dão valores superiores aos </a:t>
            </a:r>
            <a:endParaRPr lang="pt-BR" sz="3000" dirty="0" smtClean="0"/>
          </a:p>
          <a:p>
            <a:pPr algn="just"/>
            <a:r>
              <a:rPr lang="pt-BR" sz="3000" dirty="0" smtClean="0"/>
              <a:t>reais. </a:t>
            </a:r>
            <a:endParaRPr lang="pt-BR" sz="3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881927" y="6324808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...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727041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09281" y="0"/>
            <a:ext cx="11470341" cy="69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	Como controlar este tipo de erro?</a:t>
            </a:r>
            <a:endParaRPr lang="pt-BR" sz="3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	Há várias maneiras de se verificar a ocorrência destes erros. Uma maneira é fazer a mesma pergunta de maneiras diferentes ao longo do questionário, pegando discrepâncias de informação. A maneira de elaborar a pergunta também pode minimizar o risco de informações erradas ou imprecisas. Ainda é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possível entrevistar mais de uma vez a mesma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pessoa, por pesquisadores diferentes, com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3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abordagens diferentes.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492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025" y="0"/>
            <a:ext cx="118812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ERRO DA FALTA DE RESPOSTA</a:t>
            </a:r>
            <a:endParaRPr lang="pt-BR" sz="3300" dirty="0"/>
          </a:p>
          <a:p>
            <a:pPr algn="just"/>
            <a:r>
              <a:rPr lang="pt-BR" sz="3300" dirty="0" smtClean="0"/>
              <a:t>	O </a:t>
            </a:r>
            <a:r>
              <a:rPr lang="pt-BR" sz="3300" dirty="0"/>
              <a:t>erro de falta de resposta surge da negativa do entrevistado em dar sua opinião.</a:t>
            </a:r>
          </a:p>
          <a:p>
            <a:pPr algn="just"/>
            <a:r>
              <a:rPr lang="pt-BR" sz="3300" dirty="0"/>
              <a:t>EXEMPLO: Quando os meios de comunicação divulgam os resultados das pesquisas de intenção de voto, sempre informam o percentual de pessoas que não quiseram opinar sobre o assunto. Este tipo de erro é difícil de ser medido, porque muitas vezes, o número de pessoas que não quiseram opinar simplesmente não é levado em conta. No caso do exemplo anterior, suponha que os entrevistadores tenham tentado coletar a opinião dos entrevistados na rua. </a:t>
            </a:r>
            <a:endParaRPr lang="pt-BR" sz="3300" dirty="0" smtClean="0"/>
          </a:p>
          <a:p>
            <a:pPr algn="just"/>
            <a:r>
              <a:rPr lang="pt-BR" sz="3300" dirty="0" smtClean="0"/>
              <a:t>Muitas </a:t>
            </a:r>
            <a:r>
              <a:rPr lang="pt-BR" sz="3300" dirty="0"/>
              <a:t>pessoas podem simplesmente tê-los ignorado e, </a:t>
            </a:r>
            <a:endParaRPr lang="pt-BR" sz="3300" dirty="0" smtClean="0"/>
          </a:p>
          <a:p>
            <a:pPr algn="just"/>
            <a:r>
              <a:rPr lang="pt-BR" sz="3300" dirty="0" smtClean="0"/>
              <a:t>neste </a:t>
            </a:r>
            <a:r>
              <a:rPr lang="pt-BR" sz="3300" dirty="0"/>
              <a:t>caso, o entrevistador ter buscado outras </a:t>
            </a:r>
            <a:endParaRPr lang="pt-BR" sz="3300" dirty="0" smtClean="0"/>
          </a:p>
          <a:p>
            <a:pPr algn="just"/>
            <a:r>
              <a:rPr lang="pt-BR" sz="3300" dirty="0" smtClean="0"/>
              <a:t>pessoas </a:t>
            </a:r>
            <a:r>
              <a:rPr lang="pt-BR" sz="3300" dirty="0"/>
              <a:t>para perguntar. </a:t>
            </a:r>
          </a:p>
        </p:txBody>
      </p:sp>
    </p:spTree>
    <p:extLst>
      <p:ext uri="{BB962C8B-B14F-4D97-AF65-F5344CB8AC3E}">
        <p14:creationId xmlns:p14="http://schemas.microsoft.com/office/powerpoint/2010/main" val="2410781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01706" y="-94129"/>
            <a:ext cx="1172583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ERRO DE DELINEAMENTO</a:t>
            </a:r>
            <a:endParaRPr lang="pt-BR" sz="3300" dirty="0"/>
          </a:p>
          <a:p>
            <a:pPr algn="just"/>
            <a:r>
              <a:rPr lang="pt-BR" sz="3300" dirty="0" smtClean="0"/>
              <a:t>	O </a:t>
            </a:r>
            <a:r>
              <a:rPr lang="pt-BR" sz="3300" dirty="0"/>
              <a:t>erro de delineamento surge quando o grupo que compõe a amostra não representa a população. Em outras palavras, o erro de delineamento surge da má escolha do tipo de amostra a ser considerada para determinada população.</a:t>
            </a:r>
          </a:p>
          <a:p>
            <a:pPr algn="just"/>
            <a:r>
              <a:rPr lang="pt-BR" sz="3300" b="1" dirty="0"/>
              <a:t>EXEMPLO:</a:t>
            </a:r>
            <a:r>
              <a:rPr lang="pt-BR" sz="3300" dirty="0"/>
              <a:t> Uma escola está interessada em saber quantos de seus alunos fumam ou já fumaram. Como a escola tem muitos estudantes, é escolhida a sala do primeiro ano do ensino médio para representar a escola. Obviamente, o resultado da </a:t>
            </a:r>
            <a:r>
              <a:rPr lang="pt-BR" sz="3300" dirty="0" smtClean="0"/>
              <a:t>pesquisa </a:t>
            </a:r>
            <a:r>
              <a:rPr lang="pt-BR" sz="3300" dirty="0"/>
              <a:t>será tendencioso, pois prioriza apenas uma faixa etária.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473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023" y="107575"/>
            <a:ext cx="11887201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100" b="1" dirty="0"/>
              <a:t>DISTRIBUIÇÃO DE FREQUÊNCIA</a:t>
            </a:r>
            <a:endParaRPr lang="pt-BR" sz="3100" dirty="0"/>
          </a:p>
          <a:p>
            <a:pPr algn="just"/>
            <a:r>
              <a:rPr lang="pt-BR" sz="3100" b="1" dirty="0"/>
              <a:t>INTRODUÇÃO: </a:t>
            </a:r>
            <a:r>
              <a:rPr lang="pt-BR" sz="3100" dirty="0"/>
              <a:t>ao fazer uma pesquisa estatística, precisamos definir as variáveis que iremos pesquisar, se iremos trabalhar com a população ou com uma amostra, e quais são os tipos de amostragem possíveis. Vimos também que as variáveis pesquisadas podem ser classificadas de acordo com suas características e que elas nos vêm em séries. Claramente, é difícil trabalhar e extrair informações de uma série, numérica ou não. Geralmente, elas são grandes listas de valores que, embora repletos de informações, não permitem que consigamos tirar quaisquer informações a respeito. Na verdade, precisamos organizar estes dados de </a:t>
            </a:r>
            <a:endParaRPr lang="pt-BR" sz="3100" dirty="0" smtClean="0"/>
          </a:p>
          <a:p>
            <a:pPr algn="just"/>
            <a:r>
              <a:rPr lang="pt-BR" sz="3100" dirty="0" smtClean="0"/>
              <a:t>alguma </a:t>
            </a:r>
            <a:r>
              <a:rPr lang="pt-BR" sz="3100" dirty="0"/>
              <a:t>maneira, para que possamos trabalhar com eles.</a:t>
            </a:r>
          </a:p>
        </p:txBody>
      </p:sp>
    </p:spTree>
    <p:extLst>
      <p:ext uri="{BB962C8B-B14F-4D97-AF65-F5344CB8AC3E}">
        <p14:creationId xmlns:p14="http://schemas.microsoft.com/office/powerpoint/2010/main" val="1516271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4130" y="134471"/>
            <a:ext cx="120978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Vamos pensar na pesquisa sobre o perfil do consumidor de determinada marca de desodorantes. Foram pesquisadas 200 pessoas e a seguir estão algumas variáveis consideradas na pesquisa.</a:t>
            </a:r>
          </a:p>
          <a:p>
            <a:pPr algn="just"/>
            <a:r>
              <a:rPr lang="pt-BR" sz="3000" dirty="0"/>
              <a:t>a) Gênero do consumidor: feminino ou masculino.</a:t>
            </a:r>
          </a:p>
          <a:p>
            <a:pPr algn="just"/>
            <a:r>
              <a:rPr lang="pt-BR" sz="3000" dirty="0"/>
              <a:t>b) Idade.</a:t>
            </a:r>
          </a:p>
          <a:p>
            <a:pPr algn="just"/>
            <a:r>
              <a:rPr lang="pt-BR" sz="3000" dirty="0"/>
              <a:t>c) Peso (kg).</a:t>
            </a:r>
          </a:p>
          <a:p>
            <a:pPr algn="just"/>
            <a:r>
              <a:rPr lang="pt-BR" sz="3000" dirty="0"/>
              <a:t>d) Altura (cm).</a:t>
            </a:r>
          </a:p>
          <a:p>
            <a:pPr algn="just"/>
            <a:r>
              <a:rPr lang="pt-BR" sz="3000" dirty="0"/>
              <a:t>e) Grau de instrução: fundamental, médio, superior.</a:t>
            </a:r>
          </a:p>
          <a:p>
            <a:pPr algn="just"/>
            <a:r>
              <a:rPr lang="pt-BR" sz="3000" dirty="0"/>
              <a:t>f) Periodicidade na prática de atividade física (por semana): 0, 1, 2, 3, 4, 5, 6, 7.</a:t>
            </a:r>
          </a:p>
        </p:txBody>
      </p:sp>
    </p:spTree>
    <p:extLst>
      <p:ext uri="{BB962C8B-B14F-4D97-AF65-F5344CB8AC3E}">
        <p14:creationId xmlns:p14="http://schemas.microsoft.com/office/powerpoint/2010/main" val="155761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79941" y="0"/>
            <a:ext cx="1162132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População e Amostra</a:t>
            </a:r>
          </a:p>
          <a:p>
            <a:pPr algn="just"/>
            <a:endParaRPr lang="pt-BR" sz="1000" dirty="0" smtClean="0"/>
          </a:p>
          <a:p>
            <a:pPr algn="just"/>
            <a:r>
              <a:rPr lang="pt-BR" sz="3600" dirty="0" smtClean="0"/>
              <a:t>	</a:t>
            </a:r>
            <a:r>
              <a:rPr lang="pt-BR" sz="3300" dirty="0" smtClean="0"/>
              <a:t>“População </a:t>
            </a:r>
            <a:r>
              <a:rPr lang="pt-BR" sz="3300" dirty="0"/>
              <a:t>é uma coleção inteira de objetos ou resultados sobre os quais uma informação é obtida”, enquanto “amostra é um subconjunto de uma população que contém os objetos ou resultados que são realmente observados” (NAVIDI, 2012, p. 3). O ato de escolher a amostra é chamado de amostragem.</a:t>
            </a: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41" y="3629464"/>
            <a:ext cx="3974782" cy="30456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4046806" y="3385542"/>
            <a:ext cx="814519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u="sng" dirty="0"/>
              <a:t>População: </a:t>
            </a:r>
            <a:r>
              <a:rPr lang="pt-BR" sz="2800" dirty="0"/>
              <a:t>É o conjunto composto de todos os elementos de uma pesquisa. A população pode ser:</a:t>
            </a:r>
          </a:p>
          <a:p>
            <a:pPr algn="just"/>
            <a:r>
              <a:rPr lang="pt-BR" sz="2800" b="1" u="sng" dirty="0"/>
              <a:t>Finita: </a:t>
            </a:r>
            <a:r>
              <a:rPr lang="pt-BR" sz="2800" dirty="0"/>
              <a:t>quando possui um número finito </a:t>
            </a:r>
            <a:endParaRPr lang="pt-BR" sz="2800" dirty="0" smtClean="0"/>
          </a:p>
          <a:p>
            <a:pPr algn="just"/>
            <a:r>
              <a:rPr lang="pt-BR" sz="2800" dirty="0" smtClean="0"/>
              <a:t>de </a:t>
            </a:r>
            <a:r>
              <a:rPr lang="pt-BR" sz="2800" dirty="0"/>
              <a:t>elementos.</a:t>
            </a:r>
          </a:p>
          <a:p>
            <a:pPr algn="just"/>
            <a:r>
              <a:rPr lang="pt-BR" sz="2800" b="1" u="sng" dirty="0"/>
              <a:t>Infinita: </a:t>
            </a:r>
            <a:r>
              <a:rPr lang="pt-BR" sz="2800" dirty="0"/>
              <a:t>quando apresenta um número </a:t>
            </a:r>
            <a:endParaRPr lang="pt-BR" sz="2800" dirty="0" smtClean="0"/>
          </a:p>
          <a:p>
            <a:pPr algn="just"/>
            <a:r>
              <a:rPr lang="pt-BR" sz="2800" dirty="0" smtClean="0"/>
              <a:t>infinito </a:t>
            </a:r>
            <a:r>
              <a:rPr lang="pt-BR" sz="2800" dirty="0"/>
              <a:t>de elementos.</a:t>
            </a:r>
          </a:p>
          <a:p>
            <a:r>
              <a:rPr lang="pt-BR" sz="2800" b="1" u="sng" dirty="0"/>
              <a:t>Amostra</a:t>
            </a:r>
            <a:r>
              <a:rPr lang="pt-BR" sz="2800" b="1" dirty="0"/>
              <a:t>: </a:t>
            </a:r>
            <a:r>
              <a:rPr lang="pt-BR" sz="2800" dirty="0"/>
              <a:t>é um subconjunto </a:t>
            </a:r>
            <a:endParaRPr lang="pt-BR" sz="2800" dirty="0" smtClean="0"/>
          </a:p>
          <a:p>
            <a:r>
              <a:rPr lang="pt-BR" sz="2800" dirty="0" smtClean="0"/>
              <a:t>da </a:t>
            </a:r>
            <a:r>
              <a:rPr lang="pt-BR" sz="2800" dirty="0"/>
              <a:t>população.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4056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08890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DISTRIBUIÇÃO DE FREQUÊNCIA</a:t>
            </a:r>
            <a:endParaRPr lang="pt-BR" sz="2800" dirty="0"/>
          </a:p>
          <a:p>
            <a:pPr algn="just"/>
            <a:r>
              <a:rPr lang="pt-BR" sz="2800" dirty="0"/>
              <a:t>	</a:t>
            </a:r>
            <a:r>
              <a:rPr lang="pt-BR" sz="2800" dirty="0" smtClean="0"/>
              <a:t>É </a:t>
            </a:r>
            <a:r>
              <a:rPr lang="pt-BR" sz="2800" dirty="0"/>
              <a:t>aconselhável a inclusão de um título sucinto na primeira linha, explicando do que trata a variável, a data e o ano da pesquisa e, no rodapé, mencionar a fonte dos dados utilizados (SILVER, 2000). Se a variável for quantitativa, devemos decidir pela precisão dos dados (arredondamento, se for o caso) e toda a tabela deve respeitar o mesmo número de casas decimais preestabelecidas.</a:t>
            </a:r>
          </a:p>
          <a:p>
            <a:pPr algn="just"/>
            <a:r>
              <a:rPr lang="pt-BR" sz="2800" dirty="0"/>
              <a:t>Assim como nas demais séries estatísticas, as distribuições de frequência se apresentam em colunas: na primeira, constam as possibilidades de respostas para a variável, na segunda, o número de ocorrências para cada possibilidade, que recebe o nome de frequência absoluta, ou simplesmente frequência, denotadas usualmente por </a:t>
            </a:r>
            <a:r>
              <a:rPr lang="pt-BR" sz="2800" dirty="0" err="1"/>
              <a:t>ni</a:t>
            </a:r>
            <a:r>
              <a:rPr lang="pt-BR" sz="2800" dirty="0"/>
              <a:t>.</a:t>
            </a:r>
          </a:p>
          <a:p>
            <a:pPr algn="just"/>
            <a:r>
              <a:rPr lang="pt-BR" sz="2800" dirty="0"/>
              <a:t>Além destas duas colunas, algumas vezes é interessante a inclusão de </a:t>
            </a:r>
            <a:endParaRPr lang="pt-BR" sz="2800" dirty="0" smtClean="0"/>
          </a:p>
          <a:p>
            <a:pPr algn="just"/>
            <a:r>
              <a:rPr lang="pt-BR" sz="2800" dirty="0" smtClean="0"/>
              <a:t>uma </a:t>
            </a:r>
            <a:r>
              <a:rPr lang="pt-BR" sz="2800" dirty="0"/>
              <a:t>terceira contendo as frequências relativas, que nada mais são </a:t>
            </a:r>
            <a:endParaRPr lang="pt-BR" sz="2800" dirty="0" smtClean="0"/>
          </a:p>
          <a:p>
            <a:pPr algn="just"/>
            <a:r>
              <a:rPr lang="pt-BR" sz="2800" dirty="0" smtClean="0"/>
              <a:t>do que </a:t>
            </a:r>
            <a:r>
              <a:rPr lang="pt-BR" sz="2800" dirty="0"/>
              <a:t>quanto cada frequência representa em relação ao todo, </a:t>
            </a:r>
            <a:endParaRPr lang="pt-BR" sz="2800" dirty="0" smtClean="0"/>
          </a:p>
          <a:p>
            <a:pPr algn="just"/>
            <a:r>
              <a:rPr lang="pt-BR" sz="2800" dirty="0" smtClean="0"/>
              <a:t>denotadas </a:t>
            </a:r>
            <a:r>
              <a:rPr lang="pt-BR" sz="2800" dirty="0"/>
              <a:t>por </a:t>
            </a:r>
            <a:r>
              <a:rPr lang="pt-BR" sz="2800" dirty="0" err="1"/>
              <a:t>fi</a:t>
            </a:r>
            <a:r>
              <a:rPr lang="pt-BR" sz="2800" dirty="0"/>
              <a:t>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874196" y="6319750"/>
            <a:ext cx="554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/>
              <a:t>...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240973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4129" y="161365"/>
            <a:ext cx="117661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Exemplos de distribuição de frequência para entendermos tudo o que foi definido até agora.</a:t>
            </a:r>
          </a:p>
          <a:p>
            <a:pPr algn="just"/>
            <a:r>
              <a:rPr lang="pt-BR" sz="3200" b="1" dirty="0"/>
              <a:t>EXEMPLO 1:</a:t>
            </a:r>
            <a:r>
              <a:rPr lang="pt-BR" sz="3200" dirty="0"/>
              <a:t> A tabela a seguir apresenta a variável gênero, que apresenta duas possibilidades de respostas: feminino ou masculino.</a:t>
            </a: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9" y="2415131"/>
            <a:ext cx="5633379" cy="3343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562" y="2223468"/>
            <a:ext cx="5602744" cy="21058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2610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0560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EXEMPLO 2:</a:t>
            </a:r>
            <a:r>
              <a:rPr kumimoji="0" lang="pt-BR" alt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 A tabela a seguir fornece os resultados obtidos para a variável grau de instrução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MT"/>
              </a:rPr>
              <a:t>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m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26" y="1198323"/>
            <a:ext cx="6294970" cy="3119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83293" y="4318039"/>
            <a:ext cx="104436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300" dirty="0"/>
              <a:t>Observe que as regras de arredondamento foram </a:t>
            </a:r>
            <a:r>
              <a:rPr lang="pt-BR" sz="3300" dirty="0" smtClean="0"/>
              <a:t>utilizadas </a:t>
            </a:r>
          </a:p>
          <a:p>
            <a:r>
              <a:rPr lang="pt-BR" sz="3300" dirty="0" smtClean="0"/>
              <a:t>para </a:t>
            </a:r>
            <a:r>
              <a:rPr lang="pt-BR" sz="3300" dirty="0"/>
              <a:t>o preenchimento desta tabela:</a:t>
            </a:r>
          </a:p>
          <a:p>
            <a:endParaRPr lang="pt-BR" dirty="0"/>
          </a:p>
        </p:txBody>
      </p:sp>
      <p:pic>
        <p:nvPicPr>
          <p:cNvPr id="7" name="Imagem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302" y="5392271"/>
            <a:ext cx="2555557" cy="1395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4181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74320" y="315282"/>
            <a:ext cx="1134022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EXEMPLO 3:</a:t>
            </a:r>
            <a:r>
              <a:rPr lang="pt-BR" sz="3200" dirty="0"/>
              <a:t> A tabela a seguir fornece os resultados obtidos para a </a:t>
            </a:r>
            <a:endParaRPr lang="pt-BR" sz="3200" dirty="0" smtClean="0"/>
          </a:p>
          <a:p>
            <a:r>
              <a:rPr lang="pt-BR" sz="3200" dirty="0" smtClean="0"/>
              <a:t>variável </a:t>
            </a:r>
            <a:r>
              <a:rPr lang="pt-BR" sz="3200" dirty="0"/>
              <a:t>‘grau de instrução’.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4" y="1234824"/>
            <a:ext cx="6112809" cy="328678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80191" y="2074789"/>
            <a:ext cx="106312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Na primeira linha, a frequência </a:t>
            </a:r>
            <a:endParaRPr lang="pt-BR" sz="2400" dirty="0" smtClean="0"/>
          </a:p>
          <a:p>
            <a:pPr algn="just"/>
            <a:r>
              <a:rPr lang="pt-BR" sz="2400" dirty="0" smtClean="0"/>
              <a:t>acumulada </a:t>
            </a:r>
            <a:r>
              <a:rPr lang="pt-BR" sz="2400" dirty="0"/>
              <a:t>nada mais é do que a </a:t>
            </a:r>
            <a:endParaRPr lang="pt-BR" sz="2400" dirty="0" smtClean="0"/>
          </a:p>
          <a:p>
            <a:pPr algn="just"/>
            <a:r>
              <a:rPr lang="pt-BR" sz="2400" dirty="0" smtClean="0"/>
              <a:t>frequência </a:t>
            </a:r>
            <a:r>
              <a:rPr lang="pt-BR" sz="2400" dirty="0"/>
              <a:t>relativa (não há o </a:t>
            </a:r>
            <a:endParaRPr lang="pt-BR" sz="2400" dirty="0" smtClean="0"/>
          </a:p>
          <a:p>
            <a:pPr algn="just"/>
            <a:r>
              <a:rPr lang="pt-BR" sz="2400" dirty="0" smtClean="0"/>
              <a:t>que </a:t>
            </a:r>
            <a:r>
              <a:rPr lang="pt-BR" sz="2400" dirty="0"/>
              <a:t>acumular). Na segunda linha, </a:t>
            </a:r>
            <a:endParaRPr lang="pt-BR" sz="2400" dirty="0" smtClean="0"/>
          </a:p>
          <a:p>
            <a:pPr algn="just"/>
            <a:r>
              <a:rPr lang="pt-BR" sz="2400" dirty="0" smtClean="0"/>
              <a:t>a </a:t>
            </a:r>
            <a:r>
              <a:rPr lang="pt-BR" sz="2400" dirty="0"/>
              <a:t>frequência acumulada é formada </a:t>
            </a:r>
            <a:endParaRPr lang="pt-BR" sz="2400" dirty="0" smtClean="0"/>
          </a:p>
          <a:p>
            <a:pPr algn="just"/>
            <a:r>
              <a:rPr lang="pt-BR" sz="2400" dirty="0" smtClean="0"/>
              <a:t>pela </a:t>
            </a:r>
            <a:r>
              <a:rPr lang="pt-BR" sz="2400" dirty="0"/>
              <a:t>soma da frequência acumulada </a:t>
            </a:r>
            <a:endParaRPr lang="pt-BR" sz="2400" dirty="0" smtClean="0"/>
          </a:p>
          <a:p>
            <a:pPr algn="just"/>
            <a:r>
              <a:rPr lang="pt-BR" sz="2400" dirty="0" smtClean="0"/>
              <a:t>da </a:t>
            </a:r>
            <a:r>
              <a:rPr lang="pt-BR" sz="2400" dirty="0"/>
              <a:t>linha anterior com a frequência </a:t>
            </a:r>
            <a:endParaRPr lang="pt-BR" sz="2400" dirty="0" smtClean="0"/>
          </a:p>
          <a:p>
            <a:pPr algn="just"/>
            <a:r>
              <a:rPr lang="pt-BR" sz="2400" dirty="0" smtClean="0"/>
              <a:t>relativa </a:t>
            </a:r>
            <a:r>
              <a:rPr lang="pt-BR" sz="2400" dirty="0"/>
              <a:t>da segunda linha (0,10 + 0,46 = 0,56). A terceira frequência acumulada é construída de maneira análoga: corresponde à soma da segunda </a:t>
            </a:r>
            <a:endParaRPr lang="pt-BR" sz="2400" dirty="0" smtClean="0"/>
          </a:p>
          <a:p>
            <a:pPr algn="just"/>
            <a:r>
              <a:rPr lang="pt-BR" sz="2400" dirty="0" smtClean="0"/>
              <a:t>frequência </a:t>
            </a:r>
            <a:r>
              <a:rPr lang="pt-BR" sz="2400" dirty="0"/>
              <a:t>acumulada com a terceira frequência relativa </a:t>
            </a:r>
            <a:endParaRPr lang="pt-BR" sz="2400" dirty="0" smtClean="0"/>
          </a:p>
          <a:p>
            <a:pPr algn="just"/>
            <a:r>
              <a:rPr lang="pt-BR" sz="2400" dirty="0" smtClean="0"/>
              <a:t>(</a:t>
            </a:r>
            <a:r>
              <a:rPr lang="pt-BR" sz="2400" dirty="0"/>
              <a:t>0,56 + 0,42 = 0,98); a quarta frequência é, portanto, </a:t>
            </a:r>
            <a:endParaRPr lang="pt-BR" sz="2400" dirty="0" smtClean="0"/>
          </a:p>
          <a:p>
            <a:pPr algn="just"/>
            <a:r>
              <a:rPr lang="pt-BR" sz="2400" dirty="0" smtClean="0"/>
              <a:t>(</a:t>
            </a:r>
            <a:r>
              <a:rPr lang="pt-BR" sz="2400" dirty="0"/>
              <a:t>0,98 + 0,02 = 1,00). Na verdade, frequência acumulada </a:t>
            </a:r>
            <a:endParaRPr lang="pt-BR" sz="2400" dirty="0" smtClean="0"/>
          </a:p>
          <a:p>
            <a:pPr algn="just"/>
            <a:r>
              <a:rPr lang="pt-BR" sz="2400" dirty="0" smtClean="0"/>
              <a:t>correspondente </a:t>
            </a:r>
            <a:r>
              <a:rPr lang="pt-BR" sz="2400" dirty="0"/>
              <a:t>à última linha sempre será 1.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1409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42047" y="228600"/>
            <a:ext cx="117123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EXEMPLO 4: </a:t>
            </a:r>
            <a:r>
              <a:rPr lang="pt-BR" sz="3200" dirty="0"/>
              <a:t>A tabela a seguir apresenta os dados encontrados para a </a:t>
            </a:r>
            <a:r>
              <a:rPr lang="pt-BR" sz="3200" dirty="0" smtClean="0"/>
              <a:t>variável ‘periodicidade </a:t>
            </a:r>
            <a:r>
              <a:rPr lang="pt-BR" sz="3200" dirty="0"/>
              <a:t>de atividade física’.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7" y="1342184"/>
            <a:ext cx="6017559" cy="44400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377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09283" y="121024"/>
            <a:ext cx="1147034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DADOS </a:t>
            </a:r>
            <a:r>
              <a:rPr lang="pt-BR" sz="3200" b="1" dirty="0" smtClean="0"/>
              <a:t>BRUTOS</a:t>
            </a:r>
          </a:p>
          <a:p>
            <a:pPr algn="ctr"/>
            <a:endParaRPr lang="pt-BR" sz="3200" dirty="0"/>
          </a:p>
          <a:p>
            <a:pPr algn="just"/>
            <a:r>
              <a:rPr lang="pt-BR" sz="3200" dirty="0" smtClean="0"/>
              <a:t>	Ao </a:t>
            </a:r>
            <a:r>
              <a:rPr lang="pt-BR" sz="3200" dirty="0"/>
              <a:t>realizar uma pesquisa temos os dados brutos, ou seja, é o conjunto de dados obtidos após a crítica dos valores observados em campo e trazidos para análise da forma como foram coletados.</a:t>
            </a:r>
          </a:p>
          <a:p>
            <a:pPr algn="just"/>
            <a:r>
              <a:rPr lang="pt-BR" sz="3200" dirty="0" smtClean="0"/>
              <a:t>	Suponha </a:t>
            </a:r>
            <a:r>
              <a:rPr lang="pt-BR" sz="3200" dirty="0"/>
              <a:t>que em 2014 o RH da empresa XYZ tenha realizado uma pesquisa com seus colaboradores para saber suas idades, os dados obtidos foram:</a:t>
            </a:r>
          </a:p>
          <a:p>
            <a:pPr algn="just"/>
            <a:r>
              <a:rPr lang="pt-BR" sz="3200" dirty="0"/>
              <a:t>16 – 16 – 25 – 24 – 22 – 18 – 27 – 25 – 29 – 28 – 38 – 37 – 34 – 33 – 31 – 30 – 39 – 28 – 22 – 21 – 27 – 25 – 23 – 24 – 20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6352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3218" y="376518"/>
            <a:ext cx="116199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ROL</a:t>
            </a:r>
          </a:p>
          <a:p>
            <a:pPr algn="ctr"/>
            <a:endParaRPr lang="pt-BR" sz="3200" dirty="0"/>
          </a:p>
          <a:p>
            <a:pPr algn="just"/>
            <a:r>
              <a:rPr lang="pt-BR" sz="3200" dirty="0" smtClean="0"/>
              <a:t>	Ao </a:t>
            </a:r>
            <a:r>
              <a:rPr lang="pt-BR" sz="3200" dirty="0"/>
              <a:t>iniciar a análise dos dados brutos os colocamos em ordem crescente ou decrescente. Este processo é chamado de Rol.</a:t>
            </a:r>
          </a:p>
          <a:p>
            <a:pPr algn="just"/>
            <a:r>
              <a:rPr lang="pt-BR" sz="3200" dirty="0"/>
              <a:t>Levando em conta a pesquisa realizada no item 2.1 vamos realizar o rol da pesquisa, portanto, vamos obter:</a:t>
            </a:r>
          </a:p>
          <a:p>
            <a:pPr algn="just"/>
            <a:r>
              <a:rPr lang="pt-BR" sz="3200" dirty="0"/>
              <a:t>16 – 16 – 18 – 20 – 21 – 22 – 22 – 23 – 24 – 24 – 25 – 25 – 25 - 27 – 27 – 28 – 28 – 29 – 30 – 31 – 33 - 34 – 37 – 38 – 39</a:t>
            </a:r>
          </a:p>
        </p:txBody>
      </p:sp>
    </p:spTree>
    <p:extLst>
      <p:ext uri="{BB962C8B-B14F-4D97-AF65-F5344CB8AC3E}">
        <p14:creationId xmlns:p14="http://schemas.microsoft.com/office/powerpoint/2010/main" val="3162568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16859" y="551329"/>
            <a:ext cx="1143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AMPLITUDE TOTAL OU RANGE (R</a:t>
            </a:r>
            <a:r>
              <a:rPr lang="pt-BR" sz="3200" b="1" dirty="0" smtClean="0"/>
              <a:t>)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A amplitude total ou range é a diferença entre o maior dado observado e o menor, assim:</a:t>
            </a:r>
          </a:p>
          <a:p>
            <a:pPr algn="just"/>
            <a:r>
              <a:rPr lang="pt-BR" sz="3200" dirty="0"/>
              <a:t>R = 39 – 16</a:t>
            </a:r>
          </a:p>
          <a:p>
            <a:pPr algn="just"/>
            <a:r>
              <a:rPr lang="pt-BR" sz="3200" dirty="0"/>
              <a:t>R = 23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8884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61366" y="147917"/>
            <a:ext cx="1186030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DISTRIBUIÇÃO DE </a:t>
            </a:r>
            <a:r>
              <a:rPr lang="pt-BR" sz="3600" b="1" dirty="0" smtClean="0"/>
              <a:t>FREQUÊNCIA</a:t>
            </a:r>
            <a:endParaRPr lang="pt-BR" sz="3600" dirty="0"/>
          </a:p>
          <a:p>
            <a:pPr algn="just"/>
            <a:r>
              <a:rPr lang="pt-BR" sz="3600" dirty="0" smtClean="0"/>
              <a:t>	</a:t>
            </a:r>
            <a:r>
              <a:rPr lang="pt-BR" sz="2800" dirty="0" smtClean="0"/>
              <a:t>Relembrando</a:t>
            </a:r>
            <a:r>
              <a:rPr lang="pt-BR" sz="2800" dirty="0"/>
              <a:t>, a distribuição de frequência é o arranjo dos valores e suas respectivas frequências, portanto, a distribuição de frequências para o exemplo anterior é: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217" y="1734672"/>
            <a:ext cx="2789500" cy="4988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929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68941" y="147917"/>
            <a:ext cx="1159136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NÚMERO DE CLASSES (K) </a:t>
            </a:r>
            <a:endParaRPr lang="pt-BR" sz="3200" dirty="0"/>
          </a:p>
          <a:p>
            <a:pPr algn="just"/>
            <a:r>
              <a:rPr lang="pt-BR" sz="3200" dirty="0"/>
              <a:t>Não há uma fórmula exata para se calcular o número de classes, varia de bibliografia para bibliografia, pesquisas ou até mesmo modelos para que a pesquisa fique melhor apresentada àqueles que irão analisá-las.</a:t>
            </a:r>
          </a:p>
          <a:p>
            <a:pPr algn="just"/>
            <a:r>
              <a:rPr lang="pt-BR" sz="3200" dirty="0"/>
              <a:t>Vou abordar a mais utilizada</a:t>
            </a:r>
            <a:r>
              <a:rPr lang="pt-BR" sz="3200" dirty="0" smtClean="0"/>
              <a:t>:</a:t>
            </a:r>
          </a:p>
          <a:p>
            <a:pPr algn="just"/>
            <a:endParaRPr lang="pt-BR" sz="3200" dirty="0"/>
          </a:p>
          <a:p>
            <a:endParaRPr lang="pt-BR" dirty="0"/>
          </a:p>
        </p:txBody>
      </p:sp>
      <p:pic>
        <p:nvPicPr>
          <p:cNvPr id="9" name="Imagem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4" y="3205860"/>
            <a:ext cx="1600199" cy="9896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2810435" y="3379571"/>
            <a:ext cx="5882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Onde o n é o tamanho da amostra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16859" y="4197050"/>
            <a:ext cx="8445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Exemplo: seja </a:t>
            </a:r>
            <a:r>
              <a:rPr lang="pt-BR" sz="3200" i="1" dirty="0"/>
              <a:t>n </a:t>
            </a:r>
            <a:r>
              <a:rPr lang="pt-BR" sz="3200" dirty="0"/>
              <a:t>o número total da amostra </a:t>
            </a:r>
            <a:r>
              <a:rPr lang="pt-BR" sz="3200" i="1" dirty="0"/>
              <a:t>n </a:t>
            </a:r>
            <a:r>
              <a:rPr lang="pt-BR" sz="3200" dirty="0"/>
              <a:t>= 49</a:t>
            </a:r>
          </a:p>
        </p:txBody>
      </p:sp>
      <p:pic>
        <p:nvPicPr>
          <p:cNvPr id="12" name="Imagem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4" y="5014529"/>
            <a:ext cx="1671357" cy="1347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ixaDeTexto 9"/>
          <p:cNvSpPr txBox="1"/>
          <p:nvPr/>
        </p:nvSpPr>
        <p:spPr>
          <a:xfrm>
            <a:off x="2810435" y="5226230"/>
            <a:ext cx="512725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/>
              <a:t>	Quando </a:t>
            </a:r>
            <a:r>
              <a:rPr lang="pt-BR" sz="2600" dirty="0"/>
              <a:t>utilizamos esta fórmula, temos que aproximar o resultado para o número inteiro imediatamente maior.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620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7575" y="-118965"/>
            <a:ext cx="1187375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TIPOS DE AMOSTRA</a:t>
            </a:r>
            <a:endParaRPr lang="pt-BR" sz="3600" dirty="0"/>
          </a:p>
          <a:p>
            <a:endParaRPr lang="pt-BR" sz="3300" dirty="0" smtClean="0"/>
          </a:p>
          <a:p>
            <a:pPr algn="just"/>
            <a:r>
              <a:rPr lang="pt-BR" sz="3300" dirty="0" smtClean="0"/>
              <a:t>	A </a:t>
            </a:r>
            <a:r>
              <a:rPr lang="pt-BR" sz="3300" dirty="0"/>
              <a:t>diferença entre os tipos de população já nos dá uma ideia de que há diferentes tipos de amostra. As características da população-alvo, muitas vezes, nos indicarão qual é a melhor maneira de obter a amostra, mas outros fatores também podem nos ajudar. Por exemplo, suponhamos que estejamos interessados em estudar a população de São Paulo. Sabe-se que a zona Sul da cidade é mais populosa do que a Zona Oeste ou mesmo a Zona Norte, assim seria sensato levar este fato em consideração ao escolher os elementos que irão compor a amostra.</a:t>
            </a:r>
          </a:p>
          <a:p>
            <a:pPr algn="just"/>
            <a:r>
              <a:rPr lang="pt-BR" sz="3300" dirty="0" smtClean="0"/>
              <a:t>	Vamos </a:t>
            </a:r>
            <a:r>
              <a:rPr lang="pt-BR" sz="3300" dirty="0"/>
              <a:t>a seguir apresentar alguns tipos de </a:t>
            </a:r>
            <a:endParaRPr lang="pt-BR" sz="3300" dirty="0" smtClean="0"/>
          </a:p>
          <a:p>
            <a:pPr algn="just"/>
            <a:r>
              <a:rPr lang="pt-BR" sz="3300" dirty="0" smtClean="0"/>
              <a:t>amostra e </a:t>
            </a:r>
            <a:r>
              <a:rPr lang="pt-BR" sz="3300" dirty="0"/>
              <a:t>ilustrá-los por meio de exemplos.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44392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34471" y="174812"/>
            <a:ext cx="118334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AMPLITUDE DAS CLASSES </a:t>
            </a:r>
            <a:endParaRPr lang="pt-BR" sz="3200" dirty="0"/>
          </a:p>
          <a:p>
            <a:pPr algn="just"/>
            <a:r>
              <a:rPr lang="pt-BR" sz="3200" dirty="0" smtClean="0"/>
              <a:t>	A </a:t>
            </a:r>
            <a:r>
              <a:rPr lang="pt-BR" sz="3200" dirty="0"/>
              <a:t>amplitude da classe é o intervalo de variação de cada classe. Para se calcular a amplitude da classe é necessário calcular a amplitude total ou Range e o número de classes.</a:t>
            </a:r>
          </a:p>
          <a:p>
            <a:pPr algn="just"/>
            <a:r>
              <a:rPr lang="pt-BR" sz="3200" dirty="0"/>
              <a:t>A fórmula que utilizamos para calcular a amplitude das classes é:</a:t>
            </a:r>
          </a:p>
          <a:p>
            <a:pPr algn="just"/>
            <a:r>
              <a:rPr lang="pt-BR" sz="3200" b="1" dirty="0"/>
              <a:t>h = R : k</a:t>
            </a:r>
            <a:endParaRPr lang="pt-BR" sz="3200" dirty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227" y="2743201"/>
            <a:ext cx="4340879" cy="4017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219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4812" y="107575"/>
            <a:ext cx="1171362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LIMITE DAS CLASSES</a:t>
            </a:r>
            <a:endParaRPr lang="pt-BR" sz="3200" dirty="0"/>
          </a:p>
          <a:p>
            <a:pPr algn="just"/>
            <a:r>
              <a:rPr lang="pt-BR" sz="3200" dirty="0" smtClean="0"/>
              <a:t>	</a:t>
            </a:r>
            <a:r>
              <a:rPr lang="pt-BR" sz="3000" dirty="0" smtClean="0"/>
              <a:t>Segundo </a:t>
            </a:r>
            <a:r>
              <a:rPr lang="pt-BR" sz="3000" dirty="0"/>
              <a:t>as regras do IBGE (IBGE, 1993), para resolver este impasse, vamos incluir o limite inferior dos intervalos e excluir o limite superior de cada intervalo. Isto significa que o primeiro intervalo contará com todos os dados que vão de 45 kg inclusive até o valor mais próximo possível de 50 kg, o segundo intervalo conterá os dados de 50 kg inclusive até o valor mais próximo possível de 55 kg e assim por diante.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57200" y="3513029"/>
            <a:ext cx="111985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/>
              <a:t>Ex.: 45 </a:t>
            </a:r>
            <a:r>
              <a:rPr lang="pt-BR" sz="3000" dirty="0" smtClean="0"/>
              <a:t>    50</a:t>
            </a:r>
            <a:r>
              <a:rPr lang="pt-BR" sz="3000" dirty="0"/>
              <a:t>; compreende todos os valores de 45 a 50, excluindo o 50</a:t>
            </a:r>
            <a:r>
              <a:rPr lang="pt-BR" dirty="0"/>
              <a:t>.</a:t>
            </a:r>
          </a:p>
          <a:p>
            <a:r>
              <a:rPr lang="pt-BR" dirty="0" smtClean="0"/>
              <a:t>            </a:t>
            </a:r>
            <a:r>
              <a:rPr lang="pt-BR" sz="3000" dirty="0" smtClean="0"/>
              <a:t>50     55; </a:t>
            </a:r>
            <a:r>
              <a:rPr lang="pt-BR" sz="3000" dirty="0"/>
              <a:t>compreende todos os valores de 50 a 55, excluindo o 55. </a:t>
            </a:r>
            <a:endParaRPr lang="pt-BR" sz="3000" dirty="0" smtClean="0"/>
          </a:p>
          <a:p>
            <a:r>
              <a:rPr lang="pt-BR" sz="3000" dirty="0"/>
              <a:t> </a:t>
            </a:r>
            <a:r>
              <a:rPr lang="pt-BR" sz="3000" dirty="0" smtClean="0"/>
              <a:t>                       E </a:t>
            </a:r>
            <a:r>
              <a:rPr lang="pt-BR" sz="3000" dirty="0"/>
              <a:t>assim nas demais classes.</a:t>
            </a:r>
          </a:p>
          <a:p>
            <a:endParaRPr lang="pt-BR" dirty="0"/>
          </a:p>
        </p:txBody>
      </p:sp>
      <p:pic>
        <p:nvPicPr>
          <p:cNvPr id="11" name="Imagem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195" y="3684391"/>
            <a:ext cx="383523" cy="24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195" y="4086938"/>
            <a:ext cx="383523" cy="3261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/>
          <p:cNvSpPr txBox="1"/>
          <p:nvPr/>
        </p:nvSpPr>
        <p:spPr>
          <a:xfrm>
            <a:off x="0" y="5025308"/>
            <a:ext cx="901365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Embora </a:t>
            </a:r>
            <a:r>
              <a:rPr lang="pt-BR" sz="2800" dirty="0"/>
              <a:t>mais eficiente, ao adotarmos o modelo envolvendo intervalo de classes, perdemos informação: não podemos mais precisar quantas pessoas pesam, por exemplo, 47 kg.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106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47918" y="0"/>
            <a:ext cx="118689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AMOSTRA ALEATÓRIAS SIMPLES</a:t>
            </a:r>
            <a:endParaRPr lang="pt-BR" sz="3600" dirty="0"/>
          </a:p>
          <a:p>
            <a:endParaRPr lang="pt-BR" dirty="0" smtClean="0"/>
          </a:p>
          <a:p>
            <a:pPr algn="just"/>
            <a:r>
              <a:rPr lang="pt-BR" sz="3300" dirty="0" smtClean="0"/>
              <a:t>	A </a:t>
            </a:r>
            <a:r>
              <a:rPr lang="pt-BR" sz="3300" dirty="0"/>
              <a:t>amostragem aleatória simples é a mais usada. Formalmente, “uma amostra aleatória simples de tamanho n é uma amostra escolhida por algum método no qual cada coleção de n itens da população é igualmente provável de compor a amostra, da mesma forma como em uma loteria”. (NAVIDI, 2012, p. 3). Assim, cada elemento da população tem a mesma probabilidade de estar na amostra. Há várias maneiras de obter uma amostra aleatória simples.</a:t>
            </a:r>
          </a:p>
          <a:p>
            <a:pPr algn="just"/>
            <a:r>
              <a:rPr lang="pt-BR" sz="3300" b="1" dirty="0"/>
              <a:t>“N” – Tamanho da população.</a:t>
            </a:r>
            <a:endParaRPr lang="pt-BR" sz="3300" dirty="0"/>
          </a:p>
          <a:p>
            <a:pPr algn="just"/>
            <a:r>
              <a:rPr lang="pt-BR" sz="3300" b="1" dirty="0"/>
              <a:t>“n” – Tamanho da amostra.</a:t>
            </a:r>
            <a:endParaRPr lang="pt-BR" sz="3300" dirty="0"/>
          </a:p>
        </p:txBody>
      </p:sp>
    </p:spTree>
    <p:extLst>
      <p:ext uri="{BB962C8B-B14F-4D97-AF65-F5344CB8AC3E}">
        <p14:creationId xmlns:p14="http://schemas.microsoft.com/office/powerpoint/2010/main" val="22399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76519" y="255493"/>
            <a:ext cx="1135242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00" b="1" dirty="0"/>
              <a:t>EXEMPLO 1:</a:t>
            </a:r>
            <a:r>
              <a:rPr lang="pt-BR" sz="3300" dirty="0"/>
              <a:t> Em uma cidade com 250.000 habitantes, queremos saber a opinião a respeito da administração municipal. Para montar uma amostra aleatória simples de tamanho 200, vamos considerar a lista telefônica e escolher aleatoriamente 200 nomes</a:t>
            </a:r>
            <a:r>
              <a:rPr lang="pt-BR" sz="3300" dirty="0" smtClean="0"/>
              <a:t>.</a:t>
            </a:r>
          </a:p>
          <a:p>
            <a:pPr algn="just"/>
            <a:endParaRPr lang="pt-BR" sz="3300" dirty="0" smtClean="0"/>
          </a:p>
          <a:p>
            <a:pPr algn="just"/>
            <a:r>
              <a:rPr lang="pt-BR" sz="3600" b="1" dirty="0"/>
              <a:t>EXEMPLO </a:t>
            </a:r>
            <a:r>
              <a:rPr lang="pt-BR" sz="3600" b="1" dirty="0" smtClean="0"/>
              <a:t>2:</a:t>
            </a:r>
            <a:r>
              <a:rPr lang="pt-BR" sz="3600" dirty="0" smtClean="0"/>
              <a:t> </a:t>
            </a:r>
            <a:r>
              <a:rPr lang="pt-BR" sz="3600" dirty="0"/>
              <a:t>Para testar a durabilidade das lâmpadas fabricadas por uma indústria, escolhe-se um dia útil ao acaso e toma-se uma lâmpada de cada máquina em </a:t>
            </a:r>
            <a:endParaRPr lang="pt-BR" sz="3600" dirty="0" smtClean="0"/>
          </a:p>
          <a:p>
            <a:pPr algn="just"/>
            <a:r>
              <a:rPr lang="pt-BR" sz="3600" dirty="0" smtClean="0"/>
              <a:t>cada </a:t>
            </a:r>
            <a:r>
              <a:rPr lang="pt-BR" sz="3600" dirty="0"/>
              <a:t>hora de produção deste dia.</a:t>
            </a:r>
          </a:p>
          <a:p>
            <a:endParaRPr lang="pt-BR" sz="3300" dirty="0"/>
          </a:p>
        </p:txBody>
      </p:sp>
    </p:spTree>
    <p:extLst>
      <p:ext uri="{BB962C8B-B14F-4D97-AF65-F5344CB8AC3E}">
        <p14:creationId xmlns:p14="http://schemas.microsoft.com/office/powerpoint/2010/main" val="38022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68941" y="162787"/>
            <a:ext cx="11717354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/>
              <a:t>AMOSTRAS POR CONVENIÊNCIA </a:t>
            </a:r>
            <a:endParaRPr lang="pt-BR" sz="3300" b="1" dirty="0" smtClean="0"/>
          </a:p>
          <a:p>
            <a:pPr algn="ctr"/>
            <a:endParaRPr lang="pt-BR" sz="3300" dirty="0"/>
          </a:p>
          <a:p>
            <a:pPr algn="just"/>
            <a:r>
              <a:rPr lang="pt-BR" sz="3300" dirty="0" smtClean="0"/>
              <a:t>	Algumas </a:t>
            </a:r>
            <a:r>
              <a:rPr lang="pt-BR" sz="3300" dirty="0"/>
              <a:t>vezes, não é possível obter uma amostra por um método aleatório bem definido e é preciso utilizar uma amostra conveniente. Vamos entender este conceito por meio de alguns exemplos</a:t>
            </a:r>
            <a:r>
              <a:rPr lang="pt-BR" sz="3300" dirty="0" smtClean="0"/>
              <a:t>.</a:t>
            </a:r>
          </a:p>
          <a:p>
            <a:pPr algn="just"/>
            <a:endParaRPr lang="pt-BR" sz="3300" dirty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643" y="3240742"/>
            <a:ext cx="3914215" cy="34149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857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88260" y="147918"/>
            <a:ext cx="1179306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00" b="1" u="sng" dirty="0"/>
              <a:t>EXEMPLO 1: </a:t>
            </a:r>
            <a:r>
              <a:rPr lang="pt-BR" sz="3300" dirty="0"/>
              <a:t>Ao se retirar sangue de uma pessoa para detectar a presença de eventual vírus, normalmente, coleta-se uma amostra de sangue do braço do paciente. Quando não é possível, tenta-se coletar da mão, e assim por diante</a:t>
            </a:r>
            <a:r>
              <a:rPr lang="pt-BR" sz="3300" dirty="0" smtClean="0"/>
              <a:t>.</a:t>
            </a:r>
          </a:p>
          <a:p>
            <a:pPr algn="just"/>
            <a:endParaRPr lang="pt-BR" sz="3300" dirty="0"/>
          </a:p>
          <a:p>
            <a:pPr algn="just"/>
            <a:r>
              <a:rPr lang="pt-BR" sz="3300" b="1" u="sng" dirty="0"/>
              <a:t>EXEMPLO 2: </a:t>
            </a:r>
            <a:r>
              <a:rPr lang="pt-BR" sz="3300" dirty="0"/>
              <a:t>Acaba de chegar um carregamento de tijolos em uma construção e o engenheiro quer saber se toda a carga de tijolos está de acordo com a especificação. Ele terá bastante dificuldade para acessar os tijolos que estão por baixo das pilhas. Então, </a:t>
            </a:r>
            <a:endParaRPr lang="pt-BR" sz="3300" dirty="0" smtClean="0"/>
          </a:p>
          <a:p>
            <a:pPr algn="just"/>
            <a:r>
              <a:rPr lang="pt-BR" sz="3300" dirty="0" smtClean="0"/>
              <a:t>escolherá </a:t>
            </a:r>
            <a:r>
              <a:rPr lang="pt-BR" sz="3300" dirty="0"/>
              <a:t>alguns do topo das pilhas mais à frente para </a:t>
            </a:r>
            <a:endParaRPr lang="pt-BR" sz="3300" dirty="0" smtClean="0"/>
          </a:p>
          <a:p>
            <a:pPr algn="just"/>
            <a:r>
              <a:rPr lang="pt-BR" sz="3300" dirty="0" smtClean="0"/>
              <a:t>compor </a:t>
            </a:r>
            <a:r>
              <a:rPr lang="pt-BR" sz="3300" dirty="0"/>
              <a:t>sua amostra.</a:t>
            </a:r>
          </a:p>
        </p:txBody>
      </p:sp>
    </p:spTree>
    <p:extLst>
      <p:ext uri="{BB962C8B-B14F-4D97-AF65-F5344CB8AC3E}">
        <p14:creationId xmlns:p14="http://schemas.microsoft.com/office/powerpoint/2010/main" val="410231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107576"/>
            <a:ext cx="1208890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AMOSTRAS PONDERADAS</a:t>
            </a:r>
            <a:endParaRPr lang="pt-BR" sz="3000" dirty="0"/>
          </a:p>
          <a:p>
            <a:pPr algn="just"/>
            <a:r>
              <a:rPr lang="pt-BR" sz="3000" dirty="0" smtClean="0"/>
              <a:t>	</a:t>
            </a:r>
            <a:r>
              <a:rPr lang="pt-BR" sz="3200" dirty="0" smtClean="0"/>
              <a:t>As </a:t>
            </a:r>
            <a:r>
              <a:rPr lang="pt-BR" sz="3200" dirty="0"/>
              <a:t>amostras ponderadas levam em conta que certos indivíduos têm maior chance de fazerem parte de uma amostra do que outros.</a:t>
            </a:r>
          </a:p>
          <a:p>
            <a:pPr algn="just"/>
            <a:r>
              <a:rPr lang="pt-BR" sz="3200" b="1" dirty="0"/>
              <a:t>EXEMPLO 1:</a:t>
            </a:r>
            <a:r>
              <a:rPr lang="pt-BR" sz="3200" dirty="0"/>
              <a:t> Uma revista sobre carros quer saber o que as pessoas levam em conta na hora de escolher o carro que irão comprar. Sabe-se que os homens e as mulheres têm opiniões distintas, logo a pesquisa deve levar isto em conta na hora do levantamento de dados.</a:t>
            </a:r>
          </a:p>
          <a:p>
            <a:pPr algn="just"/>
            <a:r>
              <a:rPr lang="pt-BR" sz="3200" b="1" dirty="0"/>
              <a:t>EXEMPLO 2:</a:t>
            </a:r>
            <a:r>
              <a:rPr lang="pt-BR" sz="3200" dirty="0"/>
              <a:t> Uma pesquisa realizada em um parque municipal durante uma semana deve levar em conta que alguns indivíduos frequentam </a:t>
            </a:r>
            <a:endParaRPr lang="pt-BR" sz="3200" dirty="0" smtClean="0"/>
          </a:p>
          <a:p>
            <a:pPr algn="just"/>
            <a:r>
              <a:rPr lang="pt-BR" sz="3200" dirty="0" smtClean="0"/>
              <a:t>o </a:t>
            </a:r>
            <a:r>
              <a:rPr lang="pt-BR" sz="3200" dirty="0"/>
              <a:t>parque diariamente, enquanto outros, apenas nos fins de </a:t>
            </a:r>
            <a:endParaRPr lang="pt-BR" sz="3200" dirty="0" smtClean="0"/>
          </a:p>
          <a:p>
            <a:pPr algn="just"/>
            <a:r>
              <a:rPr lang="pt-BR" sz="3200" dirty="0" smtClean="0"/>
              <a:t>semana</a:t>
            </a:r>
            <a:r>
              <a:rPr lang="pt-BR" sz="3200" dirty="0"/>
              <a:t>. </a:t>
            </a:r>
            <a:r>
              <a:rPr lang="pt-BR" sz="3200" dirty="0" smtClean="0"/>
              <a:t>Assim</a:t>
            </a:r>
            <a:r>
              <a:rPr lang="pt-BR" sz="3200" dirty="0"/>
              <a:t>, os frequentadores assíduos têm maior </a:t>
            </a:r>
            <a:endParaRPr lang="pt-BR" sz="3200" dirty="0" smtClean="0"/>
          </a:p>
          <a:p>
            <a:pPr algn="just"/>
            <a:r>
              <a:rPr lang="pt-BR" sz="3200" dirty="0" smtClean="0"/>
              <a:t>chance de </a:t>
            </a:r>
            <a:r>
              <a:rPr lang="pt-BR" sz="3200" dirty="0"/>
              <a:t>serem </a:t>
            </a:r>
            <a:r>
              <a:rPr lang="pt-BR" sz="3200" dirty="0" smtClean="0"/>
              <a:t>escolhidos </a:t>
            </a:r>
            <a:r>
              <a:rPr lang="pt-BR" sz="3200" dirty="0"/>
              <a:t>para compor a amostra.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5894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529" y="4086938"/>
            <a:ext cx="4325471" cy="277106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28600" y="0"/>
            <a:ext cx="115644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AMOSTRAGEM </a:t>
            </a:r>
            <a:r>
              <a:rPr lang="pt-BR" sz="3600" b="1" dirty="0" smtClean="0"/>
              <a:t>ESTRATIFICADA</a:t>
            </a:r>
          </a:p>
          <a:p>
            <a:pPr algn="ctr"/>
            <a:endParaRPr lang="pt-BR" sz="3600" dirty="0"/>
          </a:p>
          <a:p>
            <a:pPr algn="just"/>
            <a:r>
              <a:rPr lang="pt-BR" sz="3600" dirty="0" smtClean="0"/>
              <a:t>	A </a:t>
            </a:r>
            <a:r>
              <a:rPr lang="pt-BR" sz="3600" dirty="0"/>
              <a:t>amostra estratificada implica dividir a população em estratos, isto é, conjuntos menores, de modo que, se escolhermos um representante da população, ele está em um conjunto, e apenas neste conjunto. Assim, ao invés de trabalhar com a população, trabalhamos com estes conjuntos, tomando uma amostra aleatória simples em cada um deles.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3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1089</Words>
  <Application>Microsoft Office PowerPoint</Application>
  <PresentationFormat>Widescreen</PresentationFormat>
  <Paragraphs>160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7" baseType="lpstr">
      <vt:lpstr>Arial</vt:lpstr>
      <vt:lpstr>ArialMT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Fernando</cp:lastModifiedBy>
  <cp:revision>20</cp:revision>
  <dcterms:created xsi:type="dcterms:W3CDTF">2017-06-27T15:34:19Z</dcterms:created>
  <dcterms:modified xsi:type="dcterms:W3CDTF">2017-06-28T16:55:59Z</dcterms:modified>
</cp:coreProperties>
</file>