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FEBC725F-594A-4CF1-9108-95EBE4102177}" type="datetimeFigureOut">
              <a:rPr lang="pt-BR" smtClean="0"/>
              <a:t>13/06/2017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8E93A40-9FA2-464C-B8FE-A6EA773EE178}" type="slidenum">
              <a:rPr lang="pt-BR" smtClean="0"/>
              <a:t>‹nº›</a:t>
            </a:fld>
            <a:endParaRPr lang="pt-BR"/>
          </a:p>
        </p:txBody>
      </p:sp>
    </p:spTree>
    <p:extLst>
      <p:ext uri="{BB962C8B-B14F-4D97-AF65-F5344CB8AC3E}">
        <p14:creationId xmlns:p14="http://schemas.microsoft.com/office/powerpoint/2010/main" val="328273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EBC725F-594A-4CF1-9108-95EBE4102177}" type="datetimeFigureOut">
              <a:rPr lang="pt-BR" smtClean="0"/>
              <a:t>13/06/2017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8E93A40-9FA2-464C-B8FE-A6EA773EE178}" type="slidenum">
              <a:rPr lang="pt-BR" smtClean="0"/>
              <a:t>‹nº›</a:t>
            </a:fld>
            <a:endParaRPr lang="pt-BR"/>
          </a:p>
        </p:txBody>
      </p:sp>
    </p:spTree>
    <p:extLst>
      <p:ext uri="{BB962C8B-B14F-4D97-AF65-F5344CB8AC3E}">
        <p14:creationId xmlns:p14="http://schemas.microsoft.com/office/powerpoint/2010/main" val="1255620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EBC725F-594A-4CF1-9108-95EBE4102177}" type="datetimeFigureOut">
              <a:rPr lang="pt-BR" smtClean="0"/>
              <a:t>13/06/2017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8E93A40-9FA2-464C-B8FE-A6EA773EE178}" type="slidenum">
              <a:rPr lang="pt-BR" smtClean="0"/>
              <a:t>‹nº›</a:t>
            </a:fld>
            <a:endParaRPr lang="pt-BR"/>
          </a:p>
        </p:txBody>
      </p:sp>
    </p:spTree>
    <p:extLst>
      <p:ext uri="{BB962C8B-B14F-4D97-AF65-F5344CB8AC3E}">
        <p14:creationId xmlns:p14="http://schemas.microsoft.com/office/powerpoint/2010/main" val="1454207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EBC725F-594A-4CF1-9108-95EBE4102177}" type="datetimeFigureOut">
              <a:rPr lang="pt-BR" smtClean="0"/>
              <a:t>13/06/2017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8E93A40-9FA2-464C-B8FE-A6EA773EE178}" type="slidenum">
              <a:rPr lang="pt-BR" smtClean="0"/>
              <a:t>‹nº›</a:t>
            </a:fld>
            <a:endParaRPr lang="pt-BR"/>
          </a:p>
        </p:txBody>
      </p:sp>
    </p:spTree>
    <p:extLst>
      <p:ext uri="{BB962C8B-B14F-4D97-AF65-F5344CB8AC3E}">
        <p14:creationId xmlns:p14="http://schemas.microsoft.com/office/powerpoint/2010/main" val="677538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FEBC725F-594A-4CF1-9108-95EBE4102177}" type="datetimeFigureOut">
              <a:rPr lang="pt-BR" smtClean="0"/>
              <a:t>13/06/2017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8E93A40-9FA2-464C-B8FE-A6EA773EE178}" type="slidenum">
              <a:rPr lang="pt-BR" smtClean="0"/>
              <a:t>‹nº›</a:t>
            </a:fld>
            <a:endParaRPr lang="pt-BR"/>
          </a:p>
        </p:txBody>
      </p:sp>
    </p:spTree>
    <p:extLst>
      <p:ext uri="{BB962C8B-B14F-4D97-AF65-F5344CB8AC3E}">
        <p14:creationId xmlns:p14="http://schemas.microsoft.com/office/powerpoint/2010/main" val="3151754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FEBC725F-594A-4CF1-9108-95EBE4102177}" type="datetimeFigureOut">
              <a:rPr lang="pt-BR" smtClean="0"/>
              <a:t>13/06/2017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8E93A40-9FA2-464C-B8FE-A6EA773EE178}" type="slidenum">
              <a:rPr lang="pt-BR" smtClean="0"/>
              <a:t>‹nº›</a:t>
            </a:fld>
            <a:endParaRPr lang="pt-BR"/>
          </a:p>
        </p:txBody>
      </p:sp>
    </p:spTree>
    <p:extLst>
      <p:ext uri="{BB962C8B-B14F-4D97-AF65-F5344CB8AC3E}">
        <p14:creationId xmlns:p14="http://schemas.microsoft.com/office/powerpoint/2010/main" val="2338102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FEBC725F-594A-4CF1-9108-95EBE4102177}" type="datetimeFigureOut">
              <a:rPr lang="pt-BR" smtClean="0"/>
              <a:t>13/06/2017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8E93A40-9FA2-464C-B8FE-A6EA773EE178}" type="slidenum">
              <a:rPr lang="pt-BR" smtClean="0"/>
              <a:t>‹nº›</a:t>
            </a:fld>
            <a:endParaRPr lang="pt-BR"/>
          </a:p>
        </p:txBody>
      </p:sp>
    </p:spTree>
    <p:extLst>
      <p:ext uri="{BB962C8B-B14F-4D97-AF65-F5344CB8AC3E}">
        <p14:creationId xmlns:p14="http://schemas.microsoft.com/office/powerpoint/2010/main" val="2889020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FEBC725F-594A-4CF1-9108-95EBE4102177}" type="datetimeFigureOut">
              <a:rPr lang="pt-BR" smtClean="0"/>
              <a:t>13/06/2017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8E93A40-9FA2-464C-B8FE-A6EA773EE178}" type="slidenum">
              <a:rPr lang="pt-BR" smtClean="0"/>
              <a:t>‹nº›</a:t>
            </a:fld>
            <a:endParaRPr lang="pt-BR"/>
          </a:p>
        </p:txBody>
      </p:sp>
    </p:spTree>
    <p:extLst>
      <p:ext uri="{BB962C8B-B14F-4D97-AF65-F5344CB8AC3E}">
        <p14:creationId xmlns:p14="http://schemas.microsoft.com/office/powerpoint/2010/main" val="2355417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EBC725F-594A-4CF1-9108-95EBE4102177}" type="datetimeFigureOut">
              <a:rPr lang="pt-BR" smtClean="0"/>
              <a:t>13/06/2017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8E93A40-9FA2-464C-B8FE-A6EA773EE178}" type="slidenum">
              <a:rPr lang="pt-BR" smtClean="0"/>
              <a:t>‹nº›</a:t>
            </a:fld>
            <a:endParaRPr lang="pt-BR"/>
          </a:p>
        </p:txBody>
      </p:sp>
    </p:spTree>
    <p:extLst>
      <p:ext uri="{BB962C8B-B14F-4D97-AF65-F5344CB8AC3E}">
        <p14:creationId xmlns:p14="http://schemas.microsoft.com/office/powerpoint/2010/main" val="150256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EBC725F-594A-4CF1-9108-95EBE4102177}" type="datetimeFigureOut">
              <a:rPr lang="pt-BR" smtClean="0"/>
              <a:t>13/06/2017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8E93A40-9FA2-464C-B8FE-A6EA773EE178}" type="slidenum">
              <a:rPr lang="pt-BR" smtClean="0"/>
              <a:t>‹nº›</a:t>
            </a:fld>
            <a:endParaRPr lang="pt-BR"/>
          </a:p>
        </p:txBody>
      </p:sp>
    </p:spTree>
    <p:extLst>
      <p:ext uri="{BB962C8B-B14F-4D97-AF65-F5344CB8AC3E}">
        <p14:creationId xmlns:p14="http://schemas.microsoft.com/office/powerpoint/2010/main" val="740056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EBC725F-594A-4CF1-9108-95EBE4102177}" type="datetimeFigureOut">
              <a:rPr lang="pt-BR" smtClean="0"/>
              <a:t>13/06/2017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8E93A40-9FA2-464C-B8FE-A6EA773EE178}" type="slidenum">
              <a:rPr lang="pt-BR" smtClean="0"/>
              <a:t>‹nº›</a:t>
            </a:fld>
            <a:endParaRPr lang="pt-BR"/>
          </a:p>
        </p:txBody>
      </p:sp>
    </p:spTree>
    <p:extLst>
      <p:ext uri="{BB962C8B-B14F-4D97-AF65-F5344CB8AC3E}">
        <p14:creationId xmlns:p14="http://schemas.microsoft.com/office/powerpoint/2010/main" val="4096523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BC725F-594A-4CF1-9108-95EBE4102177}" type="datetimeFigureOut">
              <a:rPr lang="pt-BR" smtClean="0"/>
              <a:t>13/06/2017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93A40-9FA2-464C-B8FE-A6EA773EE178}" type="slidenum">
              <a:rPr lang="pt-BR" smtClean="0"/>
              <a:t>‹nº›</a:t>
            </a:fld>
            <a:endParaRPr lang="pt-BR"/>
          </a:p>
        </p:txBody>
      </p:sp>
    </p:spTree>
    <p:extLst>
      <p:ext uri="{BB962C8B-B14F-4D97-AF65-F5344CB8AC3E}">
        <p14:creationId xmlns:p14="http://schemas.microsoft.com/office/powerpoint/2010/main" val="26260357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4" y="0"/>
            <a:ext cx="12265614" cy="6858000"/>
          </a:xfrm>
          <a:prstGeom prst="rect">
            <a:avLst/>
          </a:prstGeom>
        </p:spPr>
      </p:pic>
      <p:sp>
        <p:nvSpPr>
          <p:cNvPr id="5" name="CaixaDeTexto 4"/>
          <p:cNvSpPr txBox="1"/>
          <p:nvPr/>
        </p:nvSpPr>
        <p:spPr>
          <a:xfrm>
            <a:off x="5916706" y="894015"/>
            <a:ext cx="5591595" cy="1446550"/>
          </a:xfrm>
          <a:prstGeom prst="rect">
            <a:avLst/>
          </a:prstGeom>
          <a:noFill/>
        </p:spPr>
        <p:txBody>
          <a:bodyPr wrap="none" rtlCol="0">
            <a:spAutoFit/>
          </a:bodyPr>
          <a:lstStyle/>
          <a:p>
            <a:r>
              <a:rPr lang="pt-BR" sz="8800" b="1" dirty="0" smtClean="0"/>
              <a:t>Estatística</a:t>
            </a:r>
            <a:endParaRPr lang="pt-BR" sz="8800" b="1" dirty="0"/>
          </a:p>
        </p:txBody>
      </p:sp>
      <p:sp>
        <p:nvSpPr>
          <p:cNvPr id="6" name="CaixaDeTexto 5"/>
          <p:cNvSpPr txBox="1"/>
          <p:nvPr/>
        </p:nvSpPr>
        <p:spPr>
          <a:xfrm>
            <a:off x="5584543" y="6424699"/>
            <a:ext cx="949299" cy="369332"/>
          </a:xfrm>
          <a:prstGeom prst="rect">
            <a:avLst/>
          </a:prstGeom>
          <a:noFill/>
        </p:spPr>
        <p:txBody>
          <a:bodyPr wrap="none" rtlCol="0">
            <a:spAutoFit/>
          </a:bodyPr>
          <a:lstStyle/>
          <a:p>
            <a:r>
              <a:rPr lang="pt-BR" dirty="0" smtClean="0"/>
              <a:t>Aula 01</a:t>
            </a:r>
            <a:endParaRPr lang="pt-BR" dirty="0"/>
          </a:p>
        </p:txBody>
      </p:sp>
    </p:spTree>
    <p:extLst>
      <p:ext uri="{BB962C8B-B14F-4D97-AF65-F5344CB8AC3E}">
        <p14:creationId xmlns:p14="http://schemas.microsoft.com/office/powerpoint/2010/main" val="117559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215153" y="511816"/>
            <a:ext cx="11645153" cy="3693319"/>
          </a:xfrm>
          <a:prstGeom prst="rect">
            <a:avLst/>
          </a:prstGeom>
          <a:noFill/>
        </p:spPr>
        <p:txBody>
          <a:bodyPr wrap="square" rtlCol="0">
            <a:spAutoFit/>
          </a:bodyPr>
          <a:lstStyle/>
          <a:p>
            <a:pPr algn="ctr"/>
            <a:r>
              <a:rPr lang="pt-BR" sz="3600" b="1" dirty="0"/>
              <a:t>Delimitação do </a:t>
            </a:r>
            <a:r>
              <a:rPr lang="pt-BR" sz="3600" b="1" dirty="0" smtClean="0"/>
              <a:t>Problema</a:t>
            </a:r>
            <a:r>
              <a:rPr lang="pt-BR" sz="3600" dirty="0" smtClean="0"/>
              <a:t> </a:t>
            </a:r>
          </a:p>
          <a:p>
            <a:pPr algn="just"/>
            <a:r>
              <a:rPr lang="pt-BR" sz="3600" dirty="0"/>
              <a:t>E</a:t>
            </a:r>
            <a:r>
              <a:rPr lang="pt-BR" sz="3600" dirty="0" smtClean="0"/>
              <a:t>stabelecida </a:t>
            </a:r>
            <a:r>
              <a:rPr lang="pt-BR" sz="3600" dirty="0"/>
              <a:t>a pergunta (ou conjunto de perguntas a que queremos responder, precisamos definir quem é o público-alvo da pesquisa, quem responderá as questões propostas (pessoas, coisas), onde este público será acessado (rua, laboratório, linha de produção, por exemplo).</a:t>
            </a:r>
          </a:p>
          <a:p>
            <a:endParaRPr lang="pt-BR" dirty="0"/>
          </a:p>
        </p:txBody>
      </p:sp>
      <p:sp>
        <p:nvSpPr>
          <p:cNvPr id="5" name="Rectangle 2"/>
          <p:cNvSpPr>
            <a:spLocks noChangeArrowheads="1"/>
          </p:cNvSpPr>
          <p:nvPr/>
        </p:nvSpPr>
        <p:spPr bwMode="auto">
          <a:xfrm>
            <a:off x="94129" y="374793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cxnSp>
        <p:nvCxnSpPr>
          <p:cNvPr id="6" name="Conector de seta reta 5"/>
          <p:cNvCxnSpPr/>
          <p:nvPr/>
        </p:nvCxnSpPr>
        <p:spPr>
          <a:xfrm>
            <a:off x="6203576" y="4528985"/>
            <a:ext cx="2913530" cy="161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Rectangle 3"/>
          <p:cNvSpPr>
            <a:spLocks noChangeArrowheads="1"/>
          </p:cNvSpPr>
          <p:nvPr/>
        </p:nvSpPr>
        <p:spPr bwMode="auto">
          <a:xfrm>
            <a:off x="-210670" y="4205135"/>
            <a:ext cx="116733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539750" algn="just" defTabSz="914400" rtl="0" eaLnBrk="0" fontAlgn="base" latinLnBrk="0" hangingPunct="0">
              <a:lnSpc>
                <a:spcPct val="100000"/>
              </a:lnSpc>
              <a:spcBef>
                <a:spcPct val="0"/>
              </a:spcBef>
              <a:spcAft>
                <a:spcPct val="0"/>
              </a:spcAft>
              <a:buClrTx/>
              <a:buSzTx/>
              <a:buFontTx/>
              <a:buNone/>
              <a:tabLst/>
            </a:pPr>
            <a:r>
              <a:rPr kumimoji="0" lang="pt-BR" altLang="pt-BR" sz="3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DELIMITAÇÃO DO PROBLEMA                                QUEM?</a:t>
            </a:r>
            <a:endParaRPr kumimoji="0" lang="pt-BR" altLang="pt-BR"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87829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132196" y="0"/>
            <a:ext cx="11553299" cy="5909310"/>
          </a:xfrm>
          <a:prstGeom prst="rect">
            <a:avLst/>
          </a:prstGeom>
          <a:noFill/>
        </p:spPr>
        <p:txBody>
          <a:bodyPr wrap="square" rtlCol="0">
            <a:spAutoFit/>
          </a:bodyPr>
          <a:lstStyle/>
          <a:p>
            <a:pPr algn="just"/>
            <a:r>
              <a:rPr lang="pt-BR" sz="3600" b="1" dirty="0" smtClean="0"/>
              <a:t>	Planejamento: </a:t>
            </a:r>
            <a:r>
              <a:rPr lang="pt-BR" sz="3600" dirty="0" smtClean="0"/>
              <a:t>Uma </a:t>
            </a:r>
            <a:r>
              <a:rPr lang="pt-BR" sz="3600" dirty="0"/>
              <a:t>vez já delimitado o problema, agora precisamos planejar de que maneira que responderemos às perguntas propostas. O planejamento é a etapa em que respondemos à pergunta ‘como faremos?’ De acordo com Castanheira(2008,p.5), “às vezes, é suficiente a ura observação; no entanto, na maioria das ocasiões, é necessário elaborar um questionário ou um roteiro de entrevista”. Aqui entram as restrições orçamentárias, cronograma de pesquisa e o recrutamento de pessoas </a:t>
            </a:r>
            <a:endParaRPr lang="pt-BR" sz="3600" dirty="0" smtClean="0"/>
          </a:p>
          <a:p>
            <a:pPr algn="just"/>
            <a:r>
              <a:rPr lang="pt-BR" sz="3600" dirty="0" smtClean="0"/>
              <a:t>para </a:t>
            </a:r>
            <a:r>
              <a:rPr lang="pt-BR" sz="3600" dirty="0"/>
              <a:t>trabalhar no processo.</a:t>
            </a:r>
          </a:p>
          <a:p>
            <a:endParaRPr lang="pt-BR" dirty="0"/>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cxnSp>
        <p:nvCxnSpPr>
          <p:cNvPr id="6" name="Conector de seta reta 5"/>
          <p:cNvCxnSpPr/>
          <p:nvPr/>
        </p:nvCxnSpPr>
        <p:spPr>
          <a:xfrm>
            <a:off x="3508545" y="6031019"/>
            <a:ext cx="35242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Rectangle 3"/>
          <p:cNvSpPr>
            <a:spLocks noChangeArrowheads="1"/>
          </p:cNvSpPr>
          <p:nvPr/>
        </p:nvSpPr>
        <p:spPr bwMode="auto">
          <a:xfrm>
            <a:off x="-374309" y="5707854"/>
            <a:ext cx="95154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539750" algn="just" defTabSz="914400" rtl="0" eaLnBrk="0" fontAlgn="base" latinLnBrk="0" hangingPunct="0">
              <a:lnSpc>
                <a:spcPct val="100000"/>
              </a:lnSpc>
              <a:spcBef>
                <a:spcPct val="0"/>
              </a:spcBef>
              <a:spcAft>
                <a:spcPct val="0"/>
              </a:spcAft>
              <a:buClrTx/>
              <a:buSzTx/>
              <a:buFontTx/>
              <a:buNone/>
              <a:tabLst/>
            </a:pPr>
            <a:r>
              <a:rPr kumimoji="0" lang="pt-BR" altLang="pt-BR" sz="3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PLANEJAMENTO                                     COMO?</a:t>
            </a:r>
            <a:endParaRPr kumimoji="0" lang="pt-BR" altLang="pt-BR"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4184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182261" y="0"/>
            <a:ext cx="11648669" cy="6186309"/>
          </a:xfrm>
          <a:prstGeom prst="rect">
            <a:avLst/>
          </a:prstGeom>
          <a:noFill/>
        </p:spPr>
        <p:txBody>
          <a:bodyPr wrap="square" rtlCol="0">
            <a:spAutoFit/>
          </a:bodyPr>
          <a:lstStyle/>
          <a:p>
            <a:pPr algn="ctr"/>
            <a:r>
              <a:rPr lang="pt-BR" sz="3600" b="1" dirty="0"/>
              <a:t>Coleta de </a:t>
            </a:r>
            <a:r>
              <a:rPr lang="pt-BR" sz="3600" b="1" dirty="0" smtClean="0"/>
              <a:t>dados</a:t>
            </a:r>
          </a:p>
          <a:p>
            <a:pPr algn="ctr"/>
            <a:endParaRPr lang="pt-BR" sz="3600" b="1" dirty="0" smtClean="0"/>
          </a:p>
          <a:p>
            <a:pPr algn="just"/>
            <a:r>
              <a:rPr lang="pt-BR" sz="3600" dirty="0" smtClean="0"/>
              <a:t>	A </a:t>
            </a:r>
            <a:r>
              <a:rPr lang="pt-BR" sz="3600" dirty="0"/>
              <a:t>coleta de dados é o momento em que se obtêm os dados que irão responder à pergunta que estipulamos. Existem duas maneiras de obtenção de dados: a coleta direta e a indireta. A coleta de dados direta é aquela obtida diretamente, seja por meio de aplicação de questionários, por observação ou por meio de busca direta em registros oficiais. A outra maneira de obtenção de dados é </a:t>
            </a:r>
            <a:r>
              <a:rPr lang="pt-BR" sz="3600" dirty="0" smtClean="0"/>
              <a:t>a </a:t>
            </a:r>
          </a:p>
          <a:p>
            <a:pPr algn="just"/>
            <a:r>
              <a:rPr lang="pt-BR" sz="3600" dirty="0" smtClean="0"/>
              <a:t>indireta</a:t>
            </a:r>
            <a:r>
              <a:rPr lang="pt-BR" sz="3600" dirty="0"/>
              <a:t>, quando se utiliza de </a:t>
            </a:r>
            <a:r>
              <a:rPr lang="pt-BR" sz="3600" dirty="0" smtClean="0"/>
              <a:t>dados obtidos </a:t>
            </a:r>
            <a:r>
              <a:rPr lang="pt-BR" sz="3600" dirty="0"/>
              <a:t>por </a:t>
            </a:r>
            <a:endParaRPr lang="pt-BR" sz="3600" dirty="0" smtClean="0"/>
          </a:p>
          <a:p>
            <a:pPr algn="just"/>
            <a:r>
              <a:rPr lang="pt-BR" sz="3600" dirty="0" smtClean="0"/>
              <a:t>coleta </a:t>
            </a:r>
            <a:r>
              <a:rPr lang="pt-BR" sz="3600" dirty="0"/>
              <a:t>direta para </a:t>
            </a:r>
            <a:r>
              <a:rPr lang="pt-BR" sz="3600" dirty="0" smtClean="0"/>
              <a:t>outro </a:t>
            </a:r>
            <a:r>
              <a:rPr lang="pt-BR" sz="3600" dirty="0"/>
              <a:t>fim. </a:t>
            </a:r>
          </a:p>
        </p:txBody>
      </p:sp>
      <p:sp>
        <p:nvSpPr>
          <p:cNvPr id="4" name="CaixaDeTexto 3"/>
          <p:cNvSpPr txBox="1"/>
          <p:nvPr/>
        </p:nvSpPr>
        <p:spPr>
          <a:xfrm>
            <a:off x="5470871" y="6211669"/>
            <a:ext cx="535724" cy="646331"/>
          </a:xfrm>
          <a:prstGeom prst="rect">
            <a:avLst/>
          </a:prstGeom>
          <a:noFill/>
        </p:spPr>
        <p:txBody>
          <a:bodyPr wrap="none" rtlCol="0">
            <a:spAutoFit/>
          </a:bodyPr>
          <a:lstStyle/>
          <a:p>
            <a:r>
              <a:rPr lang="pt-BR" sz="3600" dirty="0" smtClean="0"/>
              <a:t>...</a:t>
            </a:r>
            <a:endParaRPr lang="pt-BR" sz="3600" dirty="0"/>
          </a:p>
        </p:txBody>
      </p:sp>
    </p:spTree>
    <p:extLst>
      <p:ext uri="{BB962C8B-B14F-4D97-AF65-F5344CB8AC3E}">
        <p14:creationId xmlns:p14="http://schemas.microsoft.com/office/powerpoint/2010/main" val="3197695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449545" y="759447"/>
            <a:ext cx="11141819" cy="4247317"/>
          </a:xfrm>
          <a:prstGeom prst="rect">
            <a:avLst/>
          </a:prstGeom>
          <a:noFill/>
        </p:spPr>
        <p:txBody>
          <a:bodyPr wrap="square" rtlCol="0">
            <a:spAutoFit/>
          </a:bodyPr>
          <a:lstStyle/>
          <a:p>
            <a:pPr algn="just"/>
            <a:r>
              <a:rPr lang="pt-BR" dirty="0" smtClean="0"/>
              <a:t>	</a:t>
            </a:r>
            <a:r>
              <a:rPr lang="pt-BR" sz="3600" dirty="0" smtClean="0"/>
              <a:t>Os </a:t>
            </a:r>
            <a:r>
              <a:rPr lang="pt-BR" sz="3600" dirty="0"/>
              <a:t>dados em si também podem </a:t>
            </a:r>
            <a:r>
              <a:rPr lang="pt-BR" sz="3600" dirty="0" smtClean="0"/>
              <a:t>ser </a:t>
            </a:r>
            <a:r>
              <a:rPr lang="pt-BR" sz="3600" dirty="0"/>
              <a:t>divididos em duas categorias: os dados primários, que são aqueles obtidos diretamente por meio de um questionário, tomada de tempo ou preço, por exemplo, e os dados secundários, que são obtidos através de pesquisa em outros dados, previamente coletados, como dados oficiais, outras pesquisas científicas.</a:t>
            </a:r>
          </a:p>
          <a:p>
            <a:endParaRPr lang="pt-BR" dirty="0"/>
          </a:p>
        </p:txBody>
      </p:sp>
    </p:spTree>
    <p:extLst>
      <p:ext uri="{BB962C8B-B14F-4D97-AF65-F5344CB8AC3E}">
        <p14:creationId xmlns:p14="http://schemas.microsoft.com/office/powerpoint/2010/main" val="2154914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771290" y="700282"/>
            <a:ext cx="10255298" cy="3693319"/>
          </a:xfrm>
          <a:prstGeom prst="rect">
            <a:avLst/>
          </a:prstGeom>
          <a:noFill/>
        </p:spPr>
        <p:txBody>
          <a:bodyPr wrap="square" rtlCol="0">
            <a:spAutoFit/>
          </a:bodyPr>
          <a:lstStyle/>
          <a:p>
            <a:pPr algn="ctr"/>
            <a:r>
              <a:rPr lang="pt-BR" sz="3600" b="1" dirty="0"/>
              <a:t>Crítica dos </a:t>
            </a:r>
            <a:r>
              <a:rPr lang="pt-BR" sz="3600" b="1" dirty="0" smtClean="0"/>
              <a:t>Dados </a:t>
            </a:r>
          </a:p>
          <a:p>
            <a:pPr algn="ctr"/>
            <a:endParaRPr lang="pt-BR" sz="3600" b="1" dirty="0" smtClean="0"/>
          </a:p>
          <a:p>
            <a:pPr algn="just"/>
            <a:r>
              <a:rPr lang="pt-BR" sz="3600" dirty="0"/>
              <a:t>O</a:t>
            </a:r>
            <a:r>
              <a:rPr lang="pt-BR" sz="3600" dirty="0" smtClean="0"/>
              <a:t>s </a:t>
            </a:r>
            <a:r>
              <a:rPr lang="pt-BR" sz="3600" dirty="0"/>
              <a:t>dados já foram coletados. Agora é necessário avaliar se eles estão de acordo com os objetivos traçados no planejamento, se há falhas ou erros que possam influenciar no resultado final.</a:t>
            </a:r>
          </a:p>
          <a:p>
            <a:endParaRPr lang="pt-BR" dirty="0"/>
          </a:p>
        </p:txBody>
      </p:sp>
    </p:spTree>
    <p:extLst>
      <p:ext uri="{BB962C8B-B14F-4D97-AF65-F5344CB8AC3E}">
        <p14:creationId xmlns:p14="http://schemas.microsoft.com/office/powerpoint/2010/main" val="1538524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675250" y="548640"/>
            <a:ext cx="10593385" cy="3139321"/>
          </a:xfrm>
          <a:prstGeom prst="rect">
            <a:avLst/>
          </a:prstGeom>
          <a:noFill/>
        </p:spPr>
        <p:txBody>
          <a:bodyPr wrap="square" rtlCol="0">
            <a:spAutoFit/>
          </a:bodyPr>
          <a:lstStyle/>
          <a:p>
            <a:pPr algn="ctr"/>
            <a:r>
              <a:rPr lang="pt-BR" sz="3600" b="1" dirty="0"/>
              <a:t>Apuração dos </a:t>
            </a:r>
            <a:r>
              <a:rPr lang="pt-BR" sz="3600" b="1" dirty="0" smtClean="0"/>
              <a:t>dados</a:t>
            </a:r>
          </a:p>
          <a:p>
            <a:pPr algn="ctr"/>
            <a:endParaRPr lang="pt-BR" sz="3600" b="1" dirty="0" smtClean="0"/>
          </a:p>
          <a:p>
            <a:pPr algn="just"/>
            <a:r>
              <a:rPr lang="pt-BR" sz="3600" dirty="0" smtClean="0"/>
              <a:t>	Nesta </a:t>
            </a:r>
            <a:r>
              <a:rPr lang="pt-BR" sz="3600" dirty="0"/>
              <a:t>etapa, os dados obtidos na coleta são tabulados: os dados semelhantes são agrupados, de acordo com o tipo de resposta fornecido, por exemplo.</a:t>
            </a:r>
          </a:p>
          <a:p>
            <a:endParaRPr lang="pt-BR" dirty="0"/>
          </a:p>
        </p:txBody>
      </p:sp>
    </p:spTree>
    <p:extLst>
      <p:ext uri="{BB962C8B-B14F-4D97-AF65-F5344CB8AC3E}">
        <p14:creationId xmlns:p14="http://schemas.microsoft.com/office/powerpoint/2010/main" val="4156922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309488" y="493196"/>
            <a:ext cx="11479237" cy="3139321"/>
          </a:xfrm>
          <a:prstGeom prst="rect">
            <a:avLst/>
          </a:prstGeom>
          <a:noFill/>
        </p:spPr>
        <p:txBody>
          <a:bodyPr wrap="square" rtlCol="0">
            <a:spAutoFit/>
          </a:bodyPr>
          <a:lstStyle/>
          <a:p>
            <a:pPr algn="ctr"/>
            <a:r>
              <a:rPr lang="pt-BR" sz="3600" b="1" dirty="0"/>
              <a:t>Apresentação dos </a:t>
            </a:r>
            <a:r>
              <a:rPr lang="pt-BR" sz="3600" b="1" dirty="0" smtClean="0"/>
              <a:t>dados</a:t>
            </a:r>
          </a:p>
          <a:p>
            <a:pPr algn="ctr"/>
            <a:endParaRPr lang="pt-BR" sz="3600" b="1" dirty="0" smtClean="0"/>
          </a:p>
          <a:p>
            <a:pPr algn="just"/>
            <a:r>
              <a:rPr lang="pt-BR" sz="3600" dirty="0" smtClean="0"/>
              <a:t>	Nesta </a:t>
            </a:r>
            <a:r>
              <a:rPr lang="pt-BR" sz="3600" dirty="0"/>
              <a:t>etapa são construídas as tabelas ou gráficos para que se consiga extrair informações a respeito dos dados apurados.</a:t>
            </a:r>
          </a:p>
          <a:p>
            <a:endParaRPr lang="pt-BR" dirty="0"/>
          </a:p>
        </p:txBody>
      </p:sp>
    </p:spTree>
    <p:extLst>
      <p:ext uri="{BB962C8B-B14F-4D97-AF65-F5344CB8AC3E}">
        <p14:creationId xmlns:p14="http://schemas.microsoft.com/office/powerpoint/2010/main" val="4003257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363071" y="477060"/>
            <a:ext cx="11268635" cy="3693319"/>
          </a:xfrm>
          <a:prstGeom prst="rect">
            <a:avLst/>
          </a:prstGeom>
          <a:noFill/>
        </p:spPr>
        <p:txBody>
          <a:bodyPr wrap="square" rtlCol="0">
            <a:spAutoFit/>
          </a:bodyPr>
          <a:lstStyle/>
          <a:p>
            <a:pPr algn="ctr"/>
            <a:r>
              <a:rPr lang="pt-BR" sz="3600" b="1" dirty="0"/>
              <a:t>Analise dos </a:t>
            </a:r>
            <a:r>
              <a:rPr lang="pt-BR" sz="3600" b="1" dirty="0" smtClean="0"/>
              <a:t>dados</a:t>
            </a:r>
          </a:p>
          <a:p>
            <a:endParaRPr lang="pt-BR" sz="3600" dirty="0"/>
          </a:p>
          <a:p>
            <a:pPr algn="just"/>
            <a:r>
              <a:rPr lang="pt-BR" sz="3600" dirty="0"/>
              <a:t>	</a:t>
            </a:r>
            <a:r>
              <a:rPr lang="pt-BR" sz="3600" dirty="0" smtClean="0"/>
              <a:t>Com </a:t>
            </a:r>
            <a:r>
              <a:rPr lang="pt-BR" sz="3600" dirty="0"/>
              <a:t>base na apresentação dos dados, é nessa fase que podemos tirar conclusões a respeito do objetivo da pesquisa. Alguns cálculos matemáticos que estudaremos mais a frente auxiliam nesta tarefa.</a:t>
            </a:r>
          </a:p>
          <a:p>
            <a:endParaRPr lang="pt-BR" dirty="0"/>
          </a:p>
        </p:txBody>
      </p:sp>
    </p:spTree>
    <p:extLst>
      <p:ext uri="{BB962C8B-B14F-4D97-AF65-F5344CB8AC3E}">
        <p14:creationId xmlns:p14="http://schemas.microsoft.com/office/powerpoint/2010/main" val="1874301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188260" y="114608"/>
            <a:ext cx="11739282" cy="6463308"/>
          </a:xfrm>
          <a:prstGeom prst="rect">
            <a:avLst/>
          </a:prstGeom>
          <a:noFill/>
        </p:spPr>
        <p:txBody>
          <a:bodyPr wrap="square" rtlCol="0">
            <a:spAutoFit/>
          </a:bodyPr>
          <a:lstStyle/>
          <a:p>
            <a:pPr algn="just"/>
            <a:r>
              <a:rPr lang="pt-BR" sz="3600" b="1" dirty="0" smtClean="0"/>
              <a:t>	Interpretação </a:t>
            </a:r>
            <a:r>
              <a:rPr lang="pt-BR" sz="3600" b="1" dirty="0"/>
              <a:t>dos dados: </a:t>
            </a:r>
            <a:r>
              <a:rPr lang="pt-BR" sz="3600" dirty="0"/>
              <a:t>Feita a análise, a última fase do método correspondente à interpretação dos dados obtidos. Nesta etapa ser feitas previsões a respeito do comportamento futuro dos dados, ou mesmo uma extrapolação de conclusões (se o objetivo inicial era conhecer a durabilidade média das lâmpadas fabricadas por uma indústria, ALGUMAS lâmpadas são testadas e, com base na durabilidade destas lâmpadas, define-se a durabilidade de TODAS as lâmpadas). É importante salientar que </a:t>
            </a:r>
            <a:r>
              <a:rPr lang="pt-BR" sz="3600" dirty="0" smtClean="0"/>
              <a:t>qualquer </a:t>
            </a:r>
            <a:r>
              <a:rPr lang="pt-BR" sz="3600" dirty="0"/>
              <a:t>conclusão </a:t>
            </a:r>
            <a:endParaRPr lang="pt-BR" sz="3600" dirty="0" smtClean="0"/>
          </a:p>
          <a:p>
            <a:pPr algn="just"/>
            <a:r>
              <a:rPr lang="pt-BR" sz="3600" dirty="0" smtClean="0"/>
              <a:t>tirada </a:t>
            </a:r>
            <a:r>
              <a:rPr lang="pt-BR" sz="3600" dirty="0"/>
              <a:t>da </a:t>
            </a:r>
            <a:r>
              <a:rPr lang="pt-BR" sz="3600" dirty="0" smtClean="0"/>
              <a:t>interpretação de </a:t>
            </a:r>
            <a:r>
              <a:rPr lang="pt-BR" sz="3600" dirty="0"/>
              <a:t>dados está sujeita </a:t>
            </a:r>
            <a:endParaRPr lang="pt-BR" sz="3600" dirty="0" smtClean="0"/>
          </a:p>
          <a:p>
            <a:pPr algn="just"/>
            <a:r>
              <a:rPr lang="pt-BR" sz="3600" dirty="0" smtClean="0"/>
              <a:t>a certo </a:t>
            </a:r>
            <a:r>
              <a:rPr lang="pt-BR" sz="3600" dirty="0"/>
              <a:t>grau de </a:t>
            </a:r>
            <a:r>
              <a:rPr lang="pt-BR" sz="3600" dirty="0" smtClean="0"/>
              <a:t>incerteza</a:t>
            </a:r>
            <a:r>
              <a:rPr lang="pt-BR" sz="3600" dirty="0"/>
              <a:t>.</a:t>
            </a:r>
          </a:p>
          <a:p>
            <a:endParaRPr lang="pt-BR" dirty="0"/>
          </a:p>
        </p:txBody>
      </p:sp>
    </p:spTree>
    <p:extLst>
      <p:ext uri="{BB962C8B-B14F-4D97-AF65-F5344CB8AC3E}">
        <p14:creationId xmlns:p14="http://schemas.microsoft.com/office/powerpoint/2010/main" val="4168765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173362" y="0"/>
            <a:ext cx="11882649" cy="6186309"/>
          </a:xfrm>
          <a:prstGeom prst="rect">
            <a:avLst/>
          </a:prstGeom>
          <a:noFill/>
        </p:spPr>
        <p:txBody>
          <a:bodyPr wrap="square" rtlCol="0">
            <a:spAutoFit/>
          </a:bodyPr>
          <a:lstStyle/>
          <a:p>
            <a:pPr algn="just"/>
            <a:r>
              <a:rPr lang="pt-BR" sz="3600" b="1" u="sng" dirty="0" smtClean="0"/>
              <a:t>ESTATÍSTICA DESCRITIVA</a:t>
            </a:r>
            <a:r>
              <a:rPr lang="pt-BR" sz="3600" dirty="0" smtClean="0"/>
              <a:t>: Trabalha </a:t>
            </a:r>
            <a:r>
              <a:rPr lang="pt-BR" sz="3600" dirty="0"/>
              <a:t>com dados observados. Normalmente, ela é utilizada em uma primeira etapa da pesquisa, e é responsável por resumir as informações de interesse a partir do que foi coletado. Não há espaço para dúvidas na estatística descritiva, ela simplesmente apresenta o que </a:t>
            </a:r>
            <a:r>
              <a:rPr lang="pt-BR" sz="3600" dirty="0" smtClean="0"/>
              <a:t>é. </a:t>
            </a:r>
            <a:r>
              <a:rPr lang="pt-BR" sz="3600" b="1" u="sng" dirty="0" smtClean="0"/>
              <a:t>Exemplo</a:t>
            </a:r>
            <a:r>
              <a:rPr lang="pt-BR" sz="3600" b="1" u="sng" dirty="0"/>
              <a:t>: </a:t>
            </a:r>
            <a:r>
              <a:rPr lang="pt-BR" sz="3600" dirty="0"/>
              <a:t>Um investidor está interessado em saber quanto rendeu determinada ação no mercado no último mês. Então ele toma o rendimento da ação em todos os dias do mês em questão, e a partir disso, conclui quanto a ação </a:t>
            </a:r>
            <a:endParaRPr lang="pt-BR" sz="3600" dirty="0" smtClean="0"/>
          </a:p>
          <a:p>
            <a:pPr algn="just"/>
            <a:r>
              <a:rPr lang="pt-BR" sz="3600" dirty="0" smtClean="0"/>
              <a:t>rendeu</a:t>
            </a:r>
            <a:r>
              <a:rPr lang="pt-BR" sz="3600" dirty="0"/>
              <a:t>. Esta informação não há espaço para </a:t>
            </a:r>
            <a:endParaRPr lang="pt-BR" sz="3600" dirty="0" smtClean="0"/>
          </a:p>
          <a:p>
            <a:pPr algn="just"/>
            <a:r>
              <a:rPr lang="pt-BR" sz="3600" dirty="0" smtClean="0"/>
              <a:t>dúvidas</a:t>
            </a:r>
            <a:r>
              <a:rPr lang="pt-BR" sz="3600" dirty="0"/>
              <a:t>, uma vez que está baseada em fatos.</a:t>
            </a:r>
          </a:p>
        </p:txBody>
      </p:sp>
    </p:spTree>
    <p:extLst>
      <p:ext uri="{BB962C8B-B14F-4D97-AF65-F5344CB8AC3E}">
        <p14:creationId xmlns:p14="http://schemas.microsoft.com/office/powerpoint/2010/main" val="736047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279" y="2770094"/>
            <a:ext cx="9453283" cy="4208929"/>
          </a:xfrm>
          <a:prstGeom prst="rect">
            <a:avLst/>
          </a:prstGeom>
        </p:spPr>
      </p:pic>
      <p:sp>
        <p:nvSpPr>
          <p:cNvPr id="3" name="CaixaDeTexto 2"/>
          <p:cNvSpPr txBox="1"/>
          <p:nvPr/>
        </p:nvSpPr>
        <p:spPr>
          <a:xfrm>
            <a:off x="2944906" y="121023"/>
            <a:ext cx="5636030" cy="646331"/>
          </a:xfrm>
          <a:prstGeom prst="rect">
            <a:avLst/>
          </a:prstGeom>
          <a:noFill/>
        </p:spPr>
        <p:txBody>
          <a:bodyPr wrap="none" rtlCol="0">
            <a:spAutoFit/>
          </a:bodyPr>
          <a:lstStyle/>
          <a:p>
            <a:r>
              <a:rPr lang="pt-BR" sz="3600" b="1" dirty="0" smtClean="0"/>
              <a:t>INTRODUÇÃO A ESTATÍSTICA</a:t>
            </a:r>
            <a:endParaRPr lang="pt-BR" sz="3600" b="1" dirty="0"/>
          </a:p>
        </p:txBody>
      </p:sp>
      <p:sp>
        <p:nvSpPr>
          <p:cNvPr id="4" name="CaixaDeTexto 3"/>
          <p:cNvSpPr txBox="1"/>
          <p:nvPr/>
        </p:nvSpPr>
        <p:spPr>
          <a:xfrm>
            <a:off x="363070" y="941295"/>
            <a:ext cx="11483789" cy="2123658"/>
          </a:xfrm>
          <a:prstGeom prst="rect">
            <a:avLst/>
          </a:prstGeom>
          <a:noFill/>
        </p:spPr>
        <p:txBody>
          <a:bodyPr wrap="square" rtlCol="0">
            <a:spAutoFit/>
          </a:bodyPr>
          <a:lstStyle/>
          <a:p>
            <a:pPr algn="just"/>
            <a:r>
              <a:rPr lang="pt-BR" sz="3300" dirty="0" smtClean="0"/>
              <a:t>	Estatística </a:t>
            </a:r>
            <a:r>
              <a:rPr lang="pt-BR" sz="3300" dirty="0"/>
              <a:t>é o “conjunto de técnicas que permite, de forma sistemática, organizar, descrever, analisar e interpretar dados oriundos de estudos ou experimentos, realizados em qualquer área do conhecimento”. (MAGALHÃES, 2010,1).</a:t>
            </a:r>
          </a:p>
        </p:txBody>
      </p:sp>
    </p:spTree>
    <p:extLst>
      <p:ext uri="{BB962C8B-B14F-4D97-AF65-F5344CB8AC3E}">
        <p14:creationId xmlns:p14="http://schemas.microsoft.com/office/powerpoint/2010/main" val="38107850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281354" y="267286"/>
            <a:ext cx="11627689" cy="6617196"/>
          </a:xfrm>
          <a:prstGeom prst="rect">
            <a:avLst/>
          </a:prstGeom>
          <a:noFill/>
        </p:spPr>
        <p:txBody>
          <a:bodyPr wrap="square" rtlCol="0">
            <a:spAutoFit/>
          </a:bodyPr>
          <a:lstStyle/>
          <a:p>
            <a:pPr algn="ctr"/>
            <a:r>
              <a:rPr lang="pt-BR" sz="3600" b="1" dirty="0"/>
              <a:t>PROBABILIDADE</a:t>
            </a:r>
            <a:endParaRPr lang="pt-BR" sz="3600" dirty="0"/>
          </a:p>
          <a:p>
            <a:pPr algn="just"/>
            <a:r>
              <a:rPr lang="pt-BR" sz="3600" dirty="0" smtClean="0"/>
              <a:t>	Segundo </a:t>
            </a:r>
            <a:r>
              <a:rPr lang="pt-BR" sz="3600" dirty="0"/>
              <a:t>Magalhães (2010,p.2) a “Probabilidade pode ser pensada como a teoria matemática utilizada para se estudar a incerteza oriunda de fenômenos aleatórios”, ou seja, sobre fenômenos sobre os quais não temos certeza</a:t>
            </a:r>
            <a:r>
              <a:rPr lang="pt-BR" sz="3600" dirty="0" smtClean="0"/>
              <a:t>.</a:t>
            </a:r>
          </a:p>
          <a:p>
            <a:pPr algn="just"/>
            <a:endParaRPr lang="pt-BR" sz="1000" dirty="0"/>
          </a:p>
          <a:p>
            <a:pPr algn="just"/>
            <a:r>
              <a:rPr lang="pt-BR" sz="3600" b="1" u="sng" dirty="0"/>
              <a:t>Exemplo: </a:t>
            </a:r>
            <a:r>
              <a:rPr lang="pt-BR" sz="3600" dirty="0"/>
              <a:t>A Previsão do tempo para a próxima segunda-feira é um fenômeno aleatório, pois não temos como prever o tempo. Neste caso, com base em comportamentos </a:t>
            </a:r>
            <a:endParaRPr lang="pt-BR" sz="3600" dirty="0" smtClean="0"/>
          </a:p>
          <a:p>
            <a:pPr algn="just"/>
            <a:r>
              <a:rPr lang="pt-BR" sz="3600" dirty="0" smtClean="0"/>
              <a:t>já </a:t>
            </a:r>
            <a:r>
              <a:rPr lang="pt-BR" sz="3600" dirty="0"/>
              <a:t>conhecidos, estipula-se uma probabilidade de </a:t>
            </a:r>
            <a:endParaRPr lang="pt-BR" sz="3600" dirty="0" smtClean="0"/>
          </a:p>
          <a:p>
            <a:pPr algn="just"/>
            <a:r>
              <a:rPr lang="pt-BR" sz="3600" dirty="0" smtClean="0"/>
              <a:t>ocorrência </a:t>
            </a:r>
            <a:r>
              <a:rPr lang="pt-BR" sz="3600" dirty="0"/>
              <a:t>de chuva, por exemplo. Mas nada </a:t>
            </a:r>
            <a:endParaRPr lang="pt-BR" sz="3600" dirty="0" smtClean="0"/>
          </a:p>
          <a:p>
            <a:pPr algn="just"/>
            <a:r>
              <a:rPr lang="pt-BR" sz="3600" dirty="0" smtClean="0"/>
              <a:t>garante </a:t>
            </a:r>
            <a:r>
              <a:rPr lang="pt-BR" sz="3600" dirty="0"/>
              <a:t>que vá chover!</a:t>
            </a:r>
          </a:p>
          <a:p>
            <a:endParaRPr lang="pt-BR" dirty="0"/>
          </a:p>
        </p:txBody>
      </p:sp>
    </p:spTree>
    <p:extLst>
      <p:ext uri="{BB962C8B-B14F-4D97-AF65-F5344CB8AC3E}">
        <p14:creationId xmlns:p14="http://schemas.microsoft.com/office/powerpoint/2010/main" val="2291590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1" y="0"/>
            <a:ext cx="11645152" cy="7017306"/>
          </a:xfrm>
          <a:prstGeom prst="rect">
            <a:avLst/>
          </a:prstGeom>
          <a:noFill/>
        </p:spPr>
        <p:txBody>
          <a:bodyPr wrap="square" rtlCol="0">
            <a:spAutoFit/>
          </a:bodyPr>
          <a:lstStyle/>
          <a:p>
            <a:pPr algn="ctr"/>
            <a:r>
              <a:rPr lang="pt-BR" sz="3600" b="1" dirty="0"/>
              <a:t>INTERFERÊNCIA ESTATÍSTICA</a:t>
            </a:r>
            <a:endParaRPr lang="pt-BR" sz="3600" dirty="0"/>
          </a:p>
          <a:p>
            <a:pPr algn="just"/>
            <a:r>
              <a:rPr lang="pt-BR" sz="3600" dirty="0" smtClean="0"/>
              <a:t>	É </a:t>
            </a:r>
            <a:r>
              <a:rPr lang="pt-BR" sz="3600" dirty="0"/>
              <a:t>responsável por extrapolar para um conjunto grande de dados os valores obtidos para um conjunto muito menor. Ela surge da incapacidade de se trabalhar com todos os dados de interesse: neste caso, escolhe-se um subconjunto menor destes dados, estuda-se este subconjunto e, através da interferência obtêm-se conclusões sobre o conjunto </a:t>
            </a:r>
            <a:r>
              <a:rPr lang="pt-BR" sz="3600" dirty="0" smtClean="0"/>
              <a:t>inteiro. </a:t>
            </a:r>
            <a:r>
              <a:rPr lang="pt-BR" sz="3600" b="1" u="sng" dirty="0" smtClean="0"/>
              <a:t>Exemplo</a:t>
            </a:r>
            <a:r>
              <a:rPr lang="pt-BR" sz="3600" b="1" u="sng" dirty="0"/>
              <a:t>: </a:t>
            </a:r>
            <a:r>
              <a:rPr lang="pt-BR" sz="3600" dirty="0"/>
              <a:t>À pesquisa de opinião sobre o desodorante, em que foram ouvidos 100 consumidores. Com base </a:t>
            </a:r>
            <a:r>
              <a:rPr lang="pt-BR" sz="3600" dirty="0" smtClean="0"/>
              <a:t>nos </a:t>
            </a:r>
          </a:p>
          <a:p>
            <a:pPr algn="just"/>
            <a:r>
              <a:rPr lang="pt-BR" sz="3600" dirty="0" smtClean="0"/>
              <a:t>resultados </a:t>
            </a:r>
            <a:r>
              <a:rPr lang="pt-BR" sz="3600" dirty="0"/>
              <a:t>obtidos, aplicam-se técnicas de </a:t>
            </a:r>
            <a:endParaRPr lang="pt-BR" sz="3600" dirty="0" smtClean="0"/>
          </a:p>
          <a:p>
            <a:pPr algn="just"/>
            <a:r>
              <a:rPr lang="pt-BR" sz="3600" dirty="0" smtClean="0"/>
              <a:t>interferência </a:t>
            </a:r>
            <a:r>
              <a:rPr lang="pt-BR" sz="3600" dirty="0"/>
              <a:t>estatística para prever a opinião </a:t>
            </a:r>
            <a:endParaRPr lang="pt-BR" sz="3600" dirty="0" smtClean="0"/>
          </a:p>
          <a:p>
            <a:pPr algn="just"/>
            <a:r>
              <a:rPr lang="pt-BR" sz="3600" dirty="0" smtClean="0"/>
              <a:t>de </a:t>
            </a:r>
            <a:r>
              <a:rPr lang="pt-BR" sz="3600" dirty="0"/>
              <a:t>todos os consumidores do desodorante.</a:t>
            </a:r>
          </a:p>
          <a:p>
            <a:endParaRPr lang="pt-BR" dirty="0"/>
          </a:p>
        </p:txBody>
      </p:sp>
    </p:spTree>
    <p:extLst>
      <p:ext uri="{BB962C8B-B14F-4D97-AF65-F5344CB8AC3E}">
        <p14:creationId xmlns:p14="http://schemas.microsoft.com/office/powerpoint/2010/main" val="3894036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327902" y="0"/>
            <a:ext cx="11599640" cy="7017306"/>
          </a:xfrm>
          <a:prstGeom prst="rect">
            <a:avLst/>
          </a:prstGeom>
          <a:noFill/>
        </p:spPr>
        <p:txBody>
          <a:bodyPr wrap="square" rtlCol="0">
            <a:spAutoFit/>
          </a:bodyPr>
          <a:lstStyle/>
          <a:p>
            <a:pPr algn="ctr"/>
            <a:r>
              <a:rPr lang="pt-BR" sz="3600" b="1" dirty="0"/>
              <a:t>VARIÁVEIS ESTATÍSTICAS</a:t>
            </a:r>
            <a:endParaRPr lang="pt-BR" sz="3600" dirty="0"/>
          </a:p>
          <a:p>
            <a:pPr algn="just"/>
            <a:r>
              <a:rPr lang="pt-BR" sz="3600" dirty="0" smtClean="0"/>
              <a:t>	Quando </a:t>
            </a:r>
            <a:r>
              <a:rPr lang="pt-BR" sz="3600" dirty="0"/>
              <a:t>queremos extrair certas informações por meio de uma pesquisa estatística, elaboramos perguntas que podem nos fornecer dados a respeito destas informações. A estes dados de interesse, damos o nome de variáveis. Assim, variáveis são as características que queremos observar ou medir em cada pesquisa. (MAGALHÃES, 2010</a:t>
            </a:r>
            <a:r>
              <a:rPr lang="pt-BR" sz="3600" dirty="0" smtClean="0"/>
              <a:t>). </a:t>
            </a:r>
            <a:r>
              <a:rPr lang="pt-BR" sz="3600" b="1" u="sng" dirty="0" smtClean="0"/>
              <a:t>EXEMPLO</a:t>
            </a:r>
            <a:r>
              <a:rPr lang="pt-BR" sz="3600" b="1" u="sng" dirty="0"/>
              <a:t>:</a:t>
            </a:r>
            <a:r>
              <a:rPr lang="pt-BR" sz="3600" dirty="0"/>
              <a:t> Uma empresa está interessada em pesquisar a aceitação dos consumidores em relação a um novo tipo de biscoito. </a:t>
            </a:r>
            <a:endParaRPr lang="pt-BR" sz="3600" dirty="0" smtClean="0"/>
          </a:p>
          <a:p>
            <a:pPr algn="just"/>
            <a:r>
              <a:rPr lang="pt-BR" sz="3600" dirty="0" smtClean="0"/>
              <a:t>As </a:t>
            </a:r>
            <a:r>
              <a:rPr lang="pt-BR" sz="3600" dirty="0"/>
              <a:t>variáveis desta pesquisa podem ser sabor, </a:t>
            </a:r>
            <a:endParaRPr lang="pt-BR" sz="3600" dirty="0" smtClean="0"/>
          </a:p>
          <a:p>
            <a:pPr algn="just"/>
            <a:r>
              <a:rPr lang="pt-BR" sz="3600" dirty="0" smtClean="0"/>
              <a:t>textura</a:t>
            </a:r>
            <a:r>
              <a:rPr lang="pt-BR" sz="3600" dirty="0"/>
              <a:t>, aparência, apresentação, preço, </a:t>
            </a:r>
            <a:endParaRPr lang="pt-BR" sz="3600" dirty="0" smtClean="0"/>
          </a:p>
          <a:p>
            <a:pPr algn="just"/>
            <a:r>
              <a:rPr lang="pt-BR" sz="3600" dirty="0" smtClean="0"/>
              <a:t>facilidade </a:t>
            </a:r>
            <a:r>
              <a:rPr lang="pt-BR" sz="3600" dirty="0"/>
              <a:t>em encontrar etc.</a:t>
            </a:r>
          </a:p>
          <a:p>
            <a:endParaRPr lang="pt-BR" dirty="0"/>
          </a:p>
        </p:txBody>
      </p:sp>
      <p:sp>
        <p:nvSpPr>
          <p:cNvPr id="5" name="CaixaDeTexto 4"/>
          <p:cNvSpPr txBox="1"/>
          <p:nvPr/>
        </p:nvSpPr>
        <p:spPr>
          <a:xfrm>
            <a:off x="7330805" y="6211669"/>
            <a:ext cx="535724" cy="646331"/>
          </a:xfrm>
          <a:prstGeom prst="rect">
            <a:avLst/>
          </a:prstGeom>
          <a:noFill/>
        </p:spPr>
        <p:txBody>
          <a:bodyPr wrap="none" rtlCol="0">
            <a:spAutoFit/>
          </a:bodyPr>
          <a:lstStyle/>
          <a:p>
            <a:r>
              <a:rPr lang="pt-BR" sz="3600" dirty="0" smtClean="0"/>
              <a:t>...</a:t>
            </a:r>
            <a:endParaRPr lang="pt-BR" sz="3600" dirty="0"/>
          </a:p>
        </p:txBody>
      </p:sp>
    </p:spTree>
    <p:extLst>
      <p:ext uri="{BB962C8B-B14F-4D97-AF65-F5344CB8AC3E}">
        <p14:creationId xmlns:p14="http://schemas.microsoft.com/office/powerpoint/2010/main" val="1893593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564778" y="394156"/>
            <a:ext cx="11013140" cy="5078313"/>
          </a:xfrm>
          <a:prstGeom prst="rect">
            <a:avLst/>
          </a:prstGeom>
          <a:noFill/>
        </p:spPr>
        <p:txBody>
          <a:bodyPr wrap="square" rtlCol="0">
            <a:spAutoFit/>
          </a:bodyPr>
          <a:lstStyle/>
          <a:p>
            <a:pPr algn="just"/>
            <a:r>
              <a:rPr lang="pt-BR" dirty="0" smtClean="0"/>
              <a:t>	</a:t>
            </a:r>
            <a:r>
              <a:rPr lang="pt-BR" sz="3600" dirty="0" smtClean="0"/>
              <a:t>As </a:t>
            </a:r>
            <a:r>
              <a:rPr lang="pt-BR" sz="3600" dirty="0"/>
              <a:t>variáveis a serem estudadas precisam ser pertinentes, estarem relacionadas com o fenômeno que queremos investigar. Assim, dependendo da natureza variável, os dados obtidos em uma pesquisa podem ser numéricos ou não. Essa diferença entre a natureza das variáveis é importante, pois ela vai nos dizer a maneira mais eficiente de tratá-las. Assim, é importante conhecermos os diferentes tipos de variáveis </a:t>
            </a:r>
            <a:endParaRPr lang="pt-BR" sz="3600" dirty="0" smtClean="0"/>
          </a:p>
          <a:p>
            <a:pPr algn="just"/>
            <a:r>
              <a:rPr lang="pt-BR" sz="3600" dirty="0" smtClean="0"/>
              <a:t>que </a:t>
            </a:r>
            <a:r>
              <a:rPr lang="pt-BR" sz="3600" dirty="0"/>
              <a:t>podemos nos deparar.</a:t>
            </a:r>
          </a:p>
        </p:txBody>
      </p:sp>
    </p:spTree>
    <p:extLst>
      <p:ext uri="{BB962C8B-B14F-4D97-AF65-F5344CB8AC3E}">
        <p14:creationId xmlns:p14="http://schemas.microsoft.com/office/powerpoint/2010/main" val="1085575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3859305" y="2474259"/>
            <a:ext cx="4382803" cy="923330"/>
          </a:xfrm>
          <a:prstGeom prst="rect">
            <a:avLst/>
          </a:prstGeom>
          <a:noFill/>
        </p:spPr>
        <p:txBody>
          <a:bodyPr wrap="none" rtlCol="0">
            <a:spAutoFit/>
          </a:bodyPr>
          <a:lstStyle/>
          <a:p>
            <a:r>
              <a:rPr lang="pt-BR" sz="3600" b="1" dirty="0"/>
              <a:t>2 TIPOS DE VARIÁVEIS</a:t>
            </a:r>
            <a:endParaRPr lang="pt-BR" sz="3600" dirty="0"/>
          </a:p>
          <a:p>
            <a:endParaRPr lang="pt-BR" dirty="0"/>
          </a:p>
        </p:txBody>
      </p:sp>
    </p:spTree>
    <p:extLst>
      <p:ext uri="{BB962C8B-B14F-4D97-AF65-F5344CB8AC3E}">
        <p14:creationId xmlns:p14="http://schemas.microsoft.com/office/powerpoint/2010/main" val="4096489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900332" y="504575"/>
            <a:ext cx="10550770" cy="3139321"/>
          </a:xfrm>
          <a:prstGeom prst="rect">
            <a:avLst/>
          </a:prstGeom>
          <a:noFill/>
        </p:spPr>
        <p:txBody>
          <a:bodyPr wrap="square" rtlCol="0">
            <a:spAutoFit/>
          </a:bodyPr>
          <a:lstStyle/>
          <a:p>
            <a:pPr algn="ctr"/>
            <a:r>
              <a:rPr lang="pt-BR" sz="3600" b="1" dirty="0"/>
              <a:t>VARIÁVEL QUALITATIVA </a:t>
            </a:r>
            <a:r>
              <a:rPr lang="pt-BR" sz="3600" b="1" dirty="0" smtClean="0"/>
              <a:t> </a:t>
            </a:r>
          </a:p>
          <a:p>
            <a:pPr algn="ctr"/>
            <a:endParaRPr lang="pt-BR" sz="3600" b="1" dirty="0" smtClean="0"/>
          </a:p>
          <a:p>
            <a:pPr algn="just"/>
            <a:r>
              <a:rPr lang="pt-BR" sz="3600" dirty="0" smtClean="0"/>
              <a:t>	Dizemos </a:t>
            </a:r>
            <a:r>
              <a:rPr lang="pt-BR" sz="3600" dirty="0"/>
              <a:t>que uma variável é qualitativa quando se diz respeito a uma qualidade, e geralmente resultam de uma classificação.</a:t>
            </a:r>
          </a:p>
          <a:p>
            <a:endParaRPr lang="pt-BR" dirty="0"/>
          </a:p>
        </p:txBody>
      </p:sp>
    </p:spTree>
    <p:extLst>
      <p:ext uri="{BB962C8B-B14F-4D97-AF65-F5344CB8AC3E}">
        <p14:creationId xmlns:p14="http://schemas.microsoft.com/office/powerpoint/2010/main" val="1138154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174812" y="97438"/>
            <a:ext cx="11739282" cy="6278642"/>
          </a:xfrm>
          <a:prstGeom prst="rect">
            <a:avLst/>
          </a:prstGeom>
          <a:noFill/>
        </p:spPr>
        <p:txBody>
          <a:bodyPr wrap="square" rtlCol="0">
            <a:spAutoFit/>
          </a:bodyPr>
          <a:lstStyle/>
          <a:p>
            <a:pPr algn="just"/>
            <a:r>
              <a:rPr lang="pt-BR" sz="3200" b="1" u="sng" dirty="0"/>
              <a:t>EXEMPLO 1: </a:t>
            </a:r>
            <a:r>
              <a:rPr lang="pt-BR" sz="3200" dirty="0"/>
              <a:t>O gênero informado na pesquisa sobre os frequentadores do parque é uma variável qualitativa, pois cada entrevistado será classificado como “masculino” ou “feminino”.</a:t>
            </a:r>
          </a:p>
          <a:p>
            <a:pPr algn="just"/>
            <a:r>
              <a:rPr lang="pt-BR" sz="3200" b="1" u="sng" dirty="0"/>
              <a:t>EXEMPLO 2: </a:t>
            </a:r>
            <a:r>
              <a:rPr lang="pt-BR" sz="3200" dirty="0"/>
              <a:t>Uma empresa quer ajudar a custear um curso de capacitação para os seus funcionários, mas o primeiro, para estudar a viabilidade do projeto, precisa estabelecer o nível de escolaridade predominante entre os trabalhadores. Assim, os funcionários serão classificados como possuindo nível fundamental de escolaridade, médio ou superior. Outra maneira de avaliar poderia ser considerada: a empresa poderia simplesmente separá-los entre aptos a </a:t>
            </a:r>
            <a:endParaRPr lang="pt-BR" sz="3200" dirty="0" smtClean="0"/>
          </a:p>
          <a:p>
            <a:pPr algn="just"/>
            <a:r>
              <a:rPr lang="pt-BR" sz="3200" dirty="0" smtClean="0"/>
              <a:t>fazerem </a:t>
            </a:r>
            <a:r>
              <a:rPr lang="pt-BR" sz="3200" dirty="0"/>
              <a:t>o curso e não aptos. Ambas as variáveis </a:t>
            </a:r>
            <a:endParaRPr lang="pt-BR" sz="3200" dirty="0" smtClean="0"/>
          </a:p>
          <a:p>
            <a:pPr algn="just"/>
            <a:r>
              <a:rPr lang="pt-BR" sz="3200" dirty="0" smtClean="0"/>
              <a:t>propostas </a:t>
            </a:r>
            <a:r>
              <a:rPr lang="pt-BR" sz="3200" dirty="0"/>
              <a:t>são variáveis qualitativas.</a:t>
            </a:r>
          </a:p>
          <a:p>
            <a:endParaRPr lang="pt-BR" dirty="0"/>
          </a:p>
        </p:txBody>
      </p:sp>
    </p:spTree>
    <p:extLst>
      <p:ext uri="{BB962C8B-B14F-4D97-AF65-F5344CB8AC3E}">
        <p14:creationId xmlns:p14="http://schemas.microsoft.com/office/powerpoint/2010/main" val="3973218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310109" y="284249"/>
            <a:ext cx="11563643" cy="4801314"/>
          </a:xfrm>
          <a:prstGeom prst="rect">
            <a:avLst/>
          </a:prstGeom>
          <a:noFill/>
        </p:spPr>
        <p:txBody>
          <a:bodyPr wrap="square" rtlCol="0">
            <a:spAutoFit/>
          </a:bodyPr>
          <a:lstStyle/>
          <a:p>
            <a:pPr algn="just"/>
            <a:r>
              <a:rPr lang="pt-BR" dirty="0" smtClean="0"/>
              <a:t>	</a:t>
            </a:r>
            <a:r>
              <a:rPr lang="pt-BR" sz="3600" dirty="0" smtClean="0"/>
              <a:t>Note </a:t>
            </a:r>
            <a:r>
              <a:rPr lang="pt-BR" sz="3600" dirty="0"/>
              <a:t>que mesmo entre as variáveis qualitativas, há diferença. Por exemplo entre aptos e não aptos, não há uma ordem, assim como quando a pergunta é o gênero. Já quando a questão é a escolaridade, há uma ordem intrínseca: se o candidato tem nível médio de escolarização, ele também tem o fundamental; se o funcionário tem nível superior, ele também tem o fundamental e o médio. Assim existem dois tipos de variáveis qualitativas. </a:t>
            </a:r>
          </a:p>
          <a:p>
            <a:endParaRPr lang="pt-BR" dirty="0"/>
          </a:p>
        </p:txBody>
      </p:sp>
    </p:spTree>
    <p:extLst>
      <p:ext uri="{BB962C8B-B14F-4D97-AF65-F5344CB8AC3E}">
        <p14:creationId xmlns:p14="http://schemas.microsoft.com/office/powerpoint/2010/main" val="1113568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276380" y="305416"/>
            <a:ext cx="11592891" cy="5909310"/>
          </a:xfrm>
          <a:prstGeom prst="rect">
            <a:avLst/>
          </a:prstGeom>
          <a:noFill/>
        </p:spPr>
        <p:txBody>
          <a:bodyPr wrap="square" rtlCol="0">
            <a:spAutoFit/>
          </a:bodyPr>
          <a:lstStyle/>
          <a:p>
            <a:pPr algn="just"/>
            <a:r>
              <a:rPr lang="pt-BR" sz="3600" b="1" dirty="0"/>
              <a:t>Variável qualitativa nominal: </a:t>
            </a:r>
            <a:r>
              <a:rPr lang="pt-BR" sz="3600" dirty="0"/>
              <a:t>quando não há uma ordem na classificação</a:t>
            </a:r>
          </a:p>
          <a:p>
            <a:pPr algn="just"/>
            <a:r>
              <a:rPr lang="pt-BR" sz="3600" b="1" dirty="0"/>
              <a:t>Variável quantitativa ordinal:</a:t>
            </a:r>
            <a:r>
              <a:rPr lang="pt-BR" sz="3600" dirty="0"/>
              <a:t> quando há ordem envolvida, há uma classificação.</a:t>
            </a:r>
          </a:p>
          <a:p>
            <a:pPr algn="just"/>
            <a:r>
              <a:rPr lang="pt-BR" sz="3600" dirty="0"/>
              <a:t>EXEMPLO: Cor dos olhos, raça, gênero, preferência entre gêneros de filmes são exemplos de variáveis qualitativas nominais. Nível de escolaridade, classificação em uma prova, ordem de chegada em uma corrida, conceito em uma </a:t>
            </a:r>
            <a:endParaRPr lang="pt-BR" sz="3600" dirty="0" smtClean="0"/>
          </a:p>
          <a:p>
            <a:pPr algn="just"/>
            <a:r>
              <a:rPr lang="pt-BR" sz="3600" dirty="0" smtClean="0"/>
              <a:t>prova </a:t>
            </a:r>
            <a:r>
              <a:rPr lang="pt-BR" sz="3600" dirty="0"/>
              <a:t>(A,B,C) são exemplos de variáveis qualitativas </a:t>
            </a:r>
            <a:endParaRPr lang="pt-BR" sz="3600" dirty="0" smtClean="0"/>
          </a:p>
          <a:p>
            <a:pPr algn="just"/>
            <a:r>
              <a:rPr lang="pt-BR" sz="3600" dirty="0" smtClean="0"/>
              <a:t>ordinais</a:t>
            </a:r>
            <a:r>
              <a:rPr lang="pt-BR" sz="3600" dirty="0"/>
              <a:t>.</a:t>
            </a:r>
          </a:p>
          <a:p>
            <a:endParaRPr lang="pt-BR" dirty="0"/>
          </a:p>
        </p:txBody>
      </p:sp>
    </p:spTree>
    <p:extLst>
      <p:ext uri="{BB962C8B-B14F-4D97-AF65-F5344CB8AC3E}">
        <p14:creationId xmlns:p14="http://schemas.microsoft.com/office/powerpoint/2010/main" val="2868001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4" name="CaixaDeTexto 3"/>
          <p:cNvSpPr txBox="1"/>
          <p:nvPr/>
        </p:nvSpPr>
        <p:spPr>
          <a:xfrm>
            <a:off x="267287" y="140057"/>
            <a:ext cx="11660254" cy="6463308"/>
          </a:xfrm>
          <a:prstGeom prst="rect">
            <a:avLst/>
          </a:prstGeom>
          <a:noFill/>
        </p:spPr>
        <p:txBody>
          <a:bodyPr wrap="square" rtlCol="0">
            <a:spAutoFit/>
          </a:bodyPr>
          <a:lstStyle/>
          <a:p>
            <a:pPr algn="just"/>
            <a:r>
              <a:rPr lang="pt-BR" sz="3600" b="1" dirty="0"/>
              <a:t>VARIÁVEIS QUANTITATIVAS: </a:t>
            </a:r>
            <a:r>
              <a:rPr lang="pt-BR" sz="3600" dirty="0"/>
              <a:t>Resultam de uma contagem ou mensuração. São exemplos desse tipo de variável peso, altura, idade, tamanho, preço entre outros. Assim como no caso das quantitativas, elas também podem ser classificadas em dois grupos distintos: as variáveis quantitativas contínuas e as variáveis quantitativas discretas.</a:t>
            </a:r>
          </a:p>
          <a:p>
            <a:pPr algn="just"/>
            <a:r>
              <a:rPr lang="pt-BR" sz="3600" b="1" dirty="0"/>
              <a:t>VARIÁVEL QUANTITATIVA CONTÍNUA: </a:t>
            </a:r>
            <a:r>
              <a:rPr lang="pt-BR" sz="3600" dirty="0"/>
              <a:t>quando qualquer valor dentro de um intervalo numérico é esperado.</a:t>
            </a:r>
          </a:p>
          <a:p>
            <a:pPr algn="just"/>
            <a:r>
              <a:rPr lang="pt-BR" sz="3600" b="1" dirty="0"/>
              <a:t>VARIÁVEL QUANTITATIVA DISCRETA:</a:t>
            </a:r>
            <a:r>
              <a:rPr lang="pt-BR" sz="3600" dirty="0"/>
              <a:t> apenas valores </a:t>
            </a:r>
            <a:endParaRPr lang="pt-BR" sz="3600" dirty="0" smtClean="0"/>
          </a:p>
          <a:p>
            <a:pPr algn="just"/>
            <a:r>
              <a:rPr lang="pt-BR" sz="3600" dirty="0" smtClean="0"/>
              <a:t>fixos são </a:t>
            </a:r>
            <a:r>
              <a:rPr lang="pt-BR" sz="3600" dirty="0"/>
              <a:t>esperados como resposta, valores </a:t>
            </a:r>
            <a:endParaRPr lang="pt-BR" sz="3600" dirty="0" smtClean="0"/>
          </a:p>
          <a:p>
            <a:pPr algn="just"/>
            <a:r>
              <a:rPr lang="pt-BR" sz="3600" dirty="0" smtClean="0"/>
              <a:t>provenientes </a:t>
            </a:r>
            <a:r>
              <a:rPr lang="pt-BR" sz="3600" dirty="0"/>
              <a:t>de uma contagem.</a:t>
            </a:r>
          </a:p>
          <a:p>
            <a:endParaRPr lang="pt-BR" dirty="0"/>
          </a:p>
        </p:txBody>
      </p:sp>
    </p:spTree>
    <p:extLst>
      <p:ext uri="{BB962C8B-B14F-4D97-AF65-F5344CB8AC3E}">
        <p14:creationId xmlns:p14="http://schemas.microsoft.com/office/powerpoint/2010/main" val="2863088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tatístic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6482" y="905154"/>
            <a:ext cx="10582836" cy="5952845"/>
          </a:xfrm>
          <a:prstGeom prst="rect">
            <a:avLst/>
          </a:prstGeom>
        </p:spPr>
      </p:pic>
      <p:sp>
        <p:nvSpPr>
          <p:cNvPr id="3" name="CaixaDeTexto 2"/>
          <p:cNvSpPr txBox="1"/>
          <p:nvPr/>
        </p:nvSpPr>
        <p:spPr>
          <a:xfrm>
            <a:off x="3442447" y="197268"/>
            <a:ext cx="4750211" cy="707886"/>
          </a:xfrm>
          <a:prstGeom prst="rect">
            <a:avLst/>
          </a:prstGeom>
          <a:noFill/>
        </p:spPr>
        <p:txBody>
          <a:bodyPr wrap="none" rtlCol="0">
            <a:spAutoFit/>
          </a:bodyPr>
          <a:lstStyle/>
          <a:p>
            <a:r>
              <a:rPr lang="pt-BR" sz="4000" b="1" dirty="0" smtClean="0"/>
              <a:t>História da Estatística</a:t>
            </a:r>
            <a:endParaRPr lang="pt-BR" sz="4000" b="1" dirty="0"/>
          </a:p>
        </p:txBody>
      </p:sp>
    </p:spTree>
    <p:extLst>
      <p:ext uri="{BB962C8B-B14F-4D97-AF65-F5344CB8AC3E}">
        <p14:creationId xmlns:p14="http://schemas.microsoft.com/office/powerpoint/2010/main" val="1652017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147918" y="134470"/>
            <a:ext cx="11779623" cy="5693866"/>
          </a:xfrm>
          <a:prstGeom prst="rect">
            <a:avLst/>
          </a:prstGeom>
          <a:noFill/>
        </p:spPr>
        <p:txBody>
          <a:bodyPr wrap="square" rtlCol="0">
            <a:spAutoFit/>
          </a:bodyPr>
          <a:lstStyle/>
          <a:p>
            <a:pPr algn="just"/>
            <a:r>
              <a:rPr lang="pt-BR" sz="2800" b="1" u="sng" dirty="0"/>
              <a:t>EXEMPLO: </a:t>
            </a:r>
            <a:r>
              <a:rPr lang="pt-BR" sz="2800" dirty="0"/>
              <a:t>suponhamos que uma assistente social esteja interessada no perfil das grávidas que procuram o posto de saúde de uma comunidade. Entre as variáveis de interesse estão idade, peso adquirido nos primeiros meses de gestação e renda familiar em salários mínimos, todas variáveis quantitativas. Para ter acesso a estas informações, a assistente social utiliza as fichas cadastrais e médicas das gestantes existentes no posto. Obviamente, ela não espera que, em relação à idade alguém tenha informado que possui20,3 anos: é esperado que as respostas sejam números inteiros, 20,21,31,40 anos. Já em relação ao peso, se a assistente utilizar as fichas médicas das pacientes para obter essa informação, encontrará valores dos mais diversos: 4,22kg, 1kg, 3,72kg. Assim, a idade caracteriza uma variável quantitativa discreta, </a:t>
            </a:r>
            <a:endParaRPr lang="pt-BR" sz="2800" dirty="0" smtClean="0"/>
          </a:p>
          <a:p>
            <a:pPr algn="just"/>
            <a:r>
              <a:rPr lang="pt-BR" sz="2800" dirty="0" smtClean="0"/>
              <a:t>enquanto </a:t>
            </a:r>
            <a:r>
              <a:rPr lang="pt-BR" sz="2800" dirty="0"/>
              <a:t>o peso é uma variável quantitativa contínua. E a renda </a:t>
            </a:r>
            <a:endParaRPr lang="pt-BR" sz="2800" dirty="0" smtClean="0"/>
          </a:p>
          <a:p>
            <a:pPr algn="just"/>
            <a:r>
              <a:rPr lang="pt-BR" sz="2800" dirty="0" smtClean="0"/>
              <a:t>familiar</a:t>
            </a:r>
            <a:r>
              <a:rPr lang="pt-BR" sz="2800" dirty="0"/>
              <a:t>? Aí depende como ela se apresenta (porquê).</a:t>
            </a:r>
          </a:p>
        </p:txBody>
      </p:sp>
      <p:sp>
        <p:nvSpPr>
          <p:cNvPr id="4" name="CaixaDeTexto 3"/>
          <p:cNvSpPr txBox="1"/>
          <p:nvPr/>
        </p:nvSpPr>
        <p:spPr>
          <a:xfrm>
            <a:off x="67235" y="5881503"/>
            <a:ext cx="8765092" cy="923330"/>
          </a:xfrm>
          <a:prstGeom prst="rect">
            <a:avLst/>
          </a:prstGeom>
          <a:noFill/>
        </p:spPr>
        <p:txBody>
          <a:bodyPr wrap="none" rtlCol="0">
            <a:spAutoFit/>
          </a:bodyPr>
          <a:lstStyle/>
          <a:p>
            <a:r>
              <a:rPr lang="pt-BR" b="1" dirty="0"/>
              <a:t>Esse exemplo ilustra uma importante característica das variáveis: a classificação </a:t>
            </a:r>
            <a:r>
              <a:rPr lang="pt-BR" b="1" dirty="0" smtClean="0"/>
              <a:t> depende </a:t>
            </a:r>
          </a:p>
          <a:p>
            <a:r>
              <a:rPr lang="pt-BR" b="1" dirty="0" smtClean="0"/>
              <a:t>da </a:t>
            </a:r>
            <a:r>
              <a:rPr lang="pt-BR" b="1" dirty="0"/>
              <a:t>maneira como são coletados. Uma variável quantitativa pode ser discreta sob </a:t>
            </a:r>
            <a:endParaRPr lang="pt-BR" b="1" dirty="0" smtClean="0"/>
          </a:p>
          <a:p>
            <a:r>
              <a:rPr lang="pt-BR" b="1" dirty="0" smtClean="0"/>
              <a:t>uma </a:t>
            </a:r>
            <a:r>
              <a:rPr lang="pt-BR" b="1" dirty="0"/>
              <a:t>perspectiva e contínua sobre outra</a:t>
            </a:r>
            <a:r>
              <a:rPr lang="pt-BR" b="1" dirty="0" smtClean="0"/>
              <a:t>.</a:t>
            </a:r>
            <a:endParaRPr lang="pt-BR" b="1" dirty="0"/>
          </a:p>
        </p:txBody>
      </p:sp>
    </p:spTree>
    <p:extLst>
      <p:ext uri="{BB962C8B-B14F-4D97-AF65-F5344CB8AC3E}">
        <p14:creationId xmlns:p14="http://schemas.microsoft.com/office/powerpoint/2010/main" val="1854048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578225" y="0"/>
            <a:ext cx="11137266" cy="5078313"/>
          </a:xfrm>
          <a:prstGeom prst="rect">
            <a:avLst/>
          </a:prstGeom>
          <a:noFill/>
        </p:spPr>
        <p:txBody>
          <a:bodyPr wrap="square" rtlCol="0">
            <a:spAutoFit/>
          </a:bodyPr>
          <a:lstStyle/>
          <a:p>
            <a:pPr algn="ctr"/>
            <a:r>
              <a:rPr lang="pt-BR" sz="3600" b="1" dirty="0" smtClean="0"/>
              <a:t>ARREDONDAMENTO</a:t>
            </a:r>
          </a:p>
          <a:p>
            <a:pPr algn="ctr"/>
            <a:endParaRPr lang="pt-BR" sz="3600" dirty="0"/>
          </a:p>
          <a:p>
            <a:pPr algn="just"/>
            <a:r>
              <a:rPr lang="pt-BR" sz="3600" dirty="0" smtClean="0"/>
              <a:t>	É </a:t>
            </a:r>
            <a:r>
              <a:rPr lang="pt-BR" sz="3600" dirty="0"/>
              <a:t>preciso tomar certos cuidados ao se trabalhar com variáveis quantitativas contínuas, pois frequentemente, precisamos definir com quantas casas decimais iremos trabalhar, uma vez que este tipo de variável pode assumir qualquer valor numérico. Essa decisão precisa ser tomada para que os dados fiquem organizados e padronizados, garantindo assim melhor apresentação.</a:t>
            </a:r>
          </a:p>
        </p:txBody>
      </p:sp>
    </p:spTree>
    <p:extLst>
      <p:ext uri="{BB962C8B-B14F-4D97-AF65-F5344CB8AC3E}">
        <p14:creationId xmlns:p14="http://schemas.microsoft.com/office/powerpoint/2010/main" val="19825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430307" y="0"/>
            <a:ext cx="11343938" cy="7263527"/>
          </a:xfrm>
          <a:prstGeom prst="rect">
            <a:avLst/>
          </a:prstGeom>
          <a:noFill/>
        </p:spPr>
        <p:txBody>
          <a:bodyPr wrap="square" rtlCol="0">
            <a:spAutoFit/>
          </a:bodyPr>
          <a:lstStyle/>
          <a:p>
            <a:pPr algn="just"/>
            <a:r>
              <a:rPr lang="pt-BR" sz="3200" dirty="0" smtClean="0"/>
              <a:t>	Suponhamos </a:t>
            </a:r>
            <a:r>
              <a:rPr lang="pt-BR" sz="3200" dirty="0"/>
              <a:t>que uma relação de dados relativos </a:t>
            </a:r>
            <a:r>
              <a:rPr lang="pt-BR" sz="3200" dirty="0" smtClean="0"/>
              <a:t>à determinada </a:t>
            </a:r>
            <a:r>
              <a:rPr lang="pt-BR" sz="3200" dirty="0"/>
              <a:t>variável, apareceram os seguintes valores:</a:t>
            </a:r>
          </a:p>
          <a:p>
            <a:pPr algn="just"/>
            <a:r>
              <a:rPr lang="pt-BR" sz="3200" dirty="0"/>
              <a:t>5,21             4,13            5,124             2,12               3,156           4,02</a:t>
            </a:r>
          </a:p>
          <a:p>
            <a:pPr algn="just"/>
            <a:r>
              <a:rPr lang="pt-BR" sz="3200" dirty="0"/>
              <a:t>2,1               3,92            2,95               2,65               4,21             5</a:t>
            </a:r>
          </a:p>
          <a:p>
            <a:pPr algn="just"/>
            <a:r>
              <a:rPr lang="pt-BR" sz="3200" dirty="0"/>
              <a:t>4,21             2,155          3,04               2,125             4,08             5,02</a:t>
            </a:r>
          </a:p>
          <a:p>
            <a:pPr algn="just"/>
            <a:r>
              <a:rPr lang="pt-BR" sz="3200" dirty="0" smtClean="0"/>
              <a:t>	Note </a:t>
            </a:r>
            <a:r>
              <a:rPr lang="pt-BR" sz="3200" dirty="0"/>
              <a:t>que a maioria dos números possui duas casas decimais após a virgula. Para padronizar os dados, vamos considerar então todos os números desta forma, com dois algarismos depois da vírgula. Os números que possuem menos de dois algarismos facilmente se neste novo formato: basta acrescentar zeros. </a:t>
            </a:r>
            <a:endParaRPr lang="pt-BR" sz="3200" dirty="0" smtClean="0"/>
          </a:p>
          <a:p>
            <a:pPr algn="just"/>
            <a:r>
              <a:rPr lang="pt-BR" sz="3200" dirty="0" smtClean="0"/>
              <a:t>Assim</a:t>
            </a:r>
            <a:r>
              <a:rPr lang="pt-BR" sz="3200" dirty="0"/>
              <a:t>, 2,1 torna-se 2,10 e 5 torna-se 5,00. A questão </a:t>
            </a:r>
            <a:endParaRPr lang="pt-BR" sz="3200" dirty="0" smtClean="0"/>
          </a:p>
          <a:p>
            <a:pPr algn="just"/>
            <a:r>
              <a:rPr lang="pt-BR" sz="3200" dirty="0" smtClean="0"/>
              <a:t>que </a:t>
            </a:r>
            <a:r>
              <a:rPr lang="pt-BR" sz="3200" dirty="0"/>
              <a:t>se põe agora é com o proceder com os números </a:t>
            </a:r>
            <a:endParaRPr lang="pt-BR" sz="3200" dirty="0" smtClean="0"/>
          </a:p>
          <a:p>
            <a:pPr algn="just"/>
            <a:r>
              <a:rPr lang="pt-BR" sz="3200" dirty="0" smtClean="0"/>
              <a:t>que </a:t>
            </a:r>
            <a:r>
              <a:rPr lang="pt-BR" sz="3200" dirty="0"/>
              <a:t>possuem mais de dois algarismos depois </a:t>
            </a:r>
            <a:endParaRPr lang="pt-BR" sz="3200" dirty="0" smtClean="0"/>
          </a:p>
          <a:p>
            <a:pPr algn="just"/>
            <a:r>
              <a:rPr lang="pt-BR" sz="3200" dirty="0" smtClean="0"/>
              <a:t>da </a:t>
            </a:r>
            <a:r>
              <a:rPr lang="pt-BR" sz="3200" dirty="0"/>
              <a:t>vírgula. </a:t>
            </a:r>
          </a:p>
          <a:p>
            <a:endParaRPr lang="pt-BR" dirty="0"/>
          </a:p>
        </p:txBody>
      </p:sp>
    </p:spTree>
    <p:extLst>
      <p:ext uri="{BB962C8B-B14F-4D97-AF65-F5344CB8AC3E}">
        <p14:creationId xmlns:p14="http://schemas.microsoft.com/office/powerpoint/2010/main" val="3709416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4" name="CaixaDeTexto 3"/>
          <p:cNvSpPr txBox="1"/>
          <p:nvPr/>
        </p:nvSpPr>
        <p:spPr>
          <a:xfrm>
            <a:off x="168811" y="98475"/>
            <a:ext cx="11887201" cy="4801314"/>
          </a:xfrm>
          <a:prstGeom prst="rect">
            <a:avLst/>
          </a:prstGeom>
          <a:noFill/>
        </p:spPr>
        <p:txBody>
          <a:bodyPr wrap="square" rtlCol="0">
            <a:spAutoFit/>
          </a:bodyPr>
          <a:lstStyle/>
          <a:p>
            <a:pPr algn="just"/>
            <a:r>
              <a:rPr lang="pt-BR" dirty="0" smtClean="0"/>
              <a:t>	</a:t>
            </a:r>
            <a:r>
              <a:rPr lang="pt-BR" sz="3600" dirty="0" smtClean="0"/>
              <a:t>Nas regras de arredondamento utilizadas em estatística, matemática financeira, entre outras situações ligadas a números, são utilizadas algumas regras conforme segue:</a:t>
            </a:r>
          </a:p>
          <a:p>
            <a:pPr marL="571500" lvl="0" indent="-571500" algn="just">
              <a:buFont typeface="Wingdings" panose="05000000000000000000" pitchFamily="2" charset="2"/>
              <a:buChar char="ü"/>
            </a:pPr>
            <a:r>
              <a:rPr lang="pt-BR" sz="3600" dirty="0" smtClean="0"/>
              <a:t>Se o algarismo a ser eliminado for maior ou igual a cinco, acrescentamos uma unidade ao primeiro algarismo que está situado à sua esquerda;</a:t>
            </a:r>
          </a:p>
          <a:p>
            <a:pPr marL="571500" lvl="0" indent="-571500" algn="just">
              <a:buFont typeface="Wingdings" panose="05000000000000000000" pitchFamily="2" charset="2"/>
              <a:buChar char="ü"/>
            </a:pPr>
            <a:r>
              <a:rPr lang="pt-BR" sz="3600" dirty="0" smtClean="0"/>
              <a:t>Se o algarismo a ser eliminado for menor que cinco, devemos manter inalterado o algarismo a sua esquerda.</a:t>
            </a:r>
          </a:p>
          <a:p>
            <a:endParaRPr lang="pt-BR" dirty="0"/>
          </a:p>
        </p:txBody>
      </p:sp>
    </p:spTree>
    <p:extLst>
      <p:ext uri="{BB962C8B-B14F-4D97-AF65-F5344CB8AC3E}">
        <p14:creationId xmlns:p14="http://schemas.microsoft.com/office/powerpoint/2010/main" val="1011799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182880" y="332309"/>
            <a:ext cx="11677426" cy="5355312"/>
          </a:xfrm>
          <a:prstGeom prst="rect">
            <a:avLst/>
          </a:prstGeom>
          <a:noFill/>
        </p:spPr>
        <p:txBody>
          <a:bodyPr wrap="square" rtlCol="0">
            <a:spAutoFit/>
          </a:bodyPr>
          <a:lstStyle/>
          <a:p>
            <a:r>
              <a:rPr lang="pt-BR" sz="3600" dirty="0"/>
              <a:t>EXEMPLO:</a:t>
            </a:r>
          </a:p>
          <a:p>
            <a:pPr lvl="0" algn="just"/>
            <a:r>
              <a:rPr lang="pt-BR" sz="3600" dirty="0" smtClean="0"/>
              <a:t>a)7,347 </a:t>
            </a:r>
            <a:r>
              <a:rPr lang="pt-BR" sz="3600" dirty="0"/>
              <a:t>– o número a ser eliminado será o 7 e é maior que cinco, logo, adicionamos à casa da esquerda uma unidade, dessa forma o número passará a ser escrito da seguinte maneira: 7,35</a:t>
            </a:r>
          </a:p>
          <a:p>
            <a:pPr lvl="0" algn="just"/>
            <a:r>
              <a:rPr lang="pt-BR" sz="3600" dirty="0" smtClean="0"/>
              <a:t>b) 8,272 </a:t>
            </a:r>
            <a:r>
              <a:rPr lang="pt-BR" sz="3600" dirty="0"/>
              <a:t>– o número a ser eliminado será o 2 e é menor que cinco, logo não devemos modificar o numeral da esquerda, dessa forma o número deverá ser escrito da </a:t>
            </a:r>
            <a:endParaRPr lang="pt-BR" sz="3600" dirty="0" smtClean="0"/>
          </a:p>
          <a:p>
            <a:pPr lvl="0" algn="just"/>
            <a:r>
              <a:rPr lang="pt-BR" sz="3600" dirty="0" smtClean="0"/>
              <a:t>seguinte </a:t>
            </a:r>
            <a:r>
              <a:rPr lang="pt-BR" sz="3600" dirty="0"/>
              <a:t>maneira: 8,27</a:t>
            </a:r>
          </a:p>
          <a:p>
            <a:endParaRPr lang="pt-BR" dirty="0"/>
          </a:p>
        </p:txBody>
      </p:sp>
    </p:spTree>
    <p:extLst>
      <p:ext uri="{BB962C8B-B14F-4D97-AF65-F5344CB8AC3E}">
        <p14:creationId xmlns:p14="http://schemas.microsoft.com/office/powerpoint/2010/main" val="1620911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228600" y="0"/>
            <a:ext cx="12284871" cy="7263527"/>
          </a:xfrm>
          <a:prstGeom prst="rect">
            <a:avLst/>
          </a:prstGeom>
          <a:noFill/>
        </p:spPr>
        <p:txBody>
          <a:bodyPr wrap="square" rtlCol="0">
            <a:spAutoFit/>
          </a:bodyPr>
          <a:lstStyle/>
          <a:p>
            <a:r>
              <a:rPr lang="pt-BR" sz="3200" dirty="0" smtClean="0"/>
              <a:t>	Nos </a:t>
            </a:r>
            <a:r>
              <a:rPr lang="pt-BR" sz="3200" dirty="0"/>
              <a:t>casos em que o algarismo a ser descartado for 5 temos algumas peculiaridades conforme segue:</a:t>
            </a:r>
          </a:p>
          <a:p>
            <a:pPr lvl="0"/>
            <a:r>
              <a:rPr lang="pt-BR" sz="3200" dirty="0"/>
              <a:t>Se o algarismo a ser eliminado for 5 e houver algarismos após dele, acrescenta-se uma unidade à casa da esquerda, por exemplo</a:t>
            </a:r>
          </a:p>
          <a:p>
            <a:r>
              <a:rPr lang="pt-BR" sz="3200" dirty="0"/>
              <a:t>3,2356842  -&gt; 3,24</a:t>
            </a:r>
          </a:p>
          <a:p>
            <a:r>
              <a:rPr lang="pt-BR" sz="3200" dirty="0"/>
              <a:t>0,2750123  -&gt; 0,28</a:t>
            </a:r>
          </a:p>
          <a:p>
            <a:pPr lvl="0"/>
            <a:r>
              <a:rPr lang="pt-BR" sz="3200" dirty="0"/>
              <a:t>Se o algarismo a ser eliminado for 5 e não houver algarismos após, é necessário verificar o algarismo anterior, se for:</a:t>
            </a:r>
          </a:p>
          <a:p>
            <a:pPr lvl="0"/>
            <a:r>
              <a:rPr lang="pt-BR" sz="3200" dirty="0"/>
              <a:t>Par, não devemos modificar o numeral da esquerda. </a:t>
            </a:r>
            <a:endParaRPr lang="pt-BR" sz="3200" dirty="0" smtClean="0"/>
          </a:p>
          <a:p>
            <a:pPr lvl="0"/>
            <a:r>
              <a:rPr lang="pt-BR" sz="3200" dirty="0" smtClean="0"/>
              <a:t>Exemplo:   0,265    </a:t>
            </a:r>
            <a:r>
              <a:rPr lang="pt-BR" sz="3200" dirty="0"/>
              <a:t>-&gt; 0,26</a:t>
            </a:r>
          </a:p>
          <a:p>
            <a:r>
              <a:rPr lang="pt-BR" sz="3200" dirty="0" smtClean="0"/>
              <a:t>                    1,745    </a:t>
            </a:r>
            <a:r>
              <a:rPr lang="pt-BR" sz="3200" dirty="0"/>
              <a:t>-&gt; 1,74</a:t>
            </a:r>
          </a:p>
          <a:p>
            <a:pPr lvl="0"/>
            <a:r>
              <a:rPr lang="pt-BR" sz="3200" dirty="0"/>
              <a:t>Ímpar, adicionamos à casa da esquerda uma unidade. </a:t>
            </a:r>
            <a:endParaRPr lang="pt-BR" sz="3200" dirty="0" smtClean="0"/>
          </a:p>
          <a:p>
            <a:pPr lvl="0"/>
            <a:r>
              <a:rPr lang="pt-BR" sz="3200" dirty="0" smtClean="0"/>
              <a:t>Exemplo:   1,215    </a:t>
            </a:r>
            <a:r>
              <a:rPr lang="pt-BR" sz="3200" dirty="0"/>
              <a:t>-&gt; 1,22</a:t>
            </a:r>
          </a:p>
          <a:p>
            <a:r>
              <a:rPr lang="pt-BR" sz="3200" dirty="0" smtClean="0"/>
              <a:t>                    0,375    </a:t>
            </a:r>
            <a:r>
              <a:rPr lang="pt-BR" sz="3200" dirty="0"/>
              <a:t>-&gt; 0,38</a:t>
            </a:r>
          </a:p>
          <a:p>
            <a:endParaRPr lang="pt-BR" dirty="0"/>
          </a:p>
        </p:txBody>
      </p:sp>
    </p:spTree>
    <p:extLst>
      <p:ext uri="{BB962C8B-B14F-4D97-AF65-F5344CB8AC3E}">
        <p14:creationId xmlns:p14="http://schemas.microsoft.com/office/powerpoint/2010/main" val="990595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379828" y="1104312"/>
            <a:ext cx="11292219" cy="3693319"/>
          </a:xfrm>
          <a:prstGeom prst="rect">
            <a:avLst/>
          </a:prstGeom>
          <a:noFill/>
        </p:spPr>
        <p:txBody>
          <a:bodyPr wrap="square" rtlCol="0">
            <a:spAutoFit/>
          </a:bodyPr>
          <a:lstStyle/>
          <a:p>
            <a:pPr algn="just"/>
            <a:r>
              <a:rPr lang="pt-BR" sz="3600" dirty="0" smtClean="0"/>
              <a:t>	Aqui </a:t>
            </a:r>
            <a:r>
              <a:rPr lang="pt-BR" sz="3600" dirty="0"/>
              <a:t>entram as regras estabelecidas pela Associação Brasileiras de Normas Técnicas – ABNT (NBR 5891 de 1977). Para arredondar números nesta situação, olhamos o algarismo que vamos arredondar: se ele for par, deixamos tudo como está, mas se ele for ímpar, acrescentamos uma unidade.</a:t>
            </a:r>
          </a:p>
          <a:p>
            <a:endParaRPr lang="pt-BR" dirty="0"/>
          </a:p>
        </p:txBody>
      </p:sp>
    </p:spTree>
    <p:extLst>
      <p:ext uri="{BB962C8B-B14F-4D97-AF65-F5344CB8AC3E}">
        <p14:creationId xmlns:p14="http://schemas.microsoft.com/office/powerpoint/2010/main" val="50878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4" name="CaixaDeTexto 3"/>
          <p:cNvSpPr txBox="1"/>
          <p:nvPr/>
        </p:nvSpPr>
        <p:spPr>
          <a:xfrm>
            <a:off x="581383" y="0"/>
            <a:ext cx="11090663" cy="6740307"/>
          </a:xfrm>
          <a:prstGeom prst="rect">
            <a:avLst/>
          </a:prstGeom>
          <a:noFill/>
        </p:spPr>
        <p:txBody>
          <a:bodyPr wrap="square" rtlCol="0">
            <a:spAutoFit/>
          </a:bodyPr>
          <a:lstStyle/>
          <a:p>
            <a:pPr marL="0" lvl="1" algn="ctr"/>
            <a:r>
              <a:rPr lang="pt-BR" sz="3600" b="1" dirty="0" smtClean="0"/>
              <a:t>Panorama Histórico </a:t>
            </a:r>
          </a:p>
          <a:p>
            <a:pPr marL="0" lvl="1" algn="ctr"/>
            <a:endParaRPr lang="pt-BR" sz="3600" dirty="0" smtClean="0"/>
          </a:p>
          <a:p>
            <a:pPr algn="just"/>
            <a:r>
              <a:rPr lang="pt-BR" sz="3600" dirty="0" smtClean="0"/>
              <a:t>	As primeiras aplicações da estatística estavam voltadas para as necessidades de Estado, na formulação de políticas públicas, fornecendo dados demográficos e econômicos</a:t>
            </a:r>
            <a:r>
              <a:rPr lang="pt-BR" sz="3600" dirty="0" smtClean="0"/>
              <a:t> </a:t>
            </a:r>
            <a:r>
              <a:rPr lang="pt-BR" sz="3600" dirty="0" smtClean="0"/>
              <a:t>à administração pública. A abrangência da estatística aumentou no começo do século XIX para incluir a acumulação e análise de dados de maneira geral. Hoje, a estatística é largamente </a:t>
            </a:r>
          </a:p>
          <a:p>
            <a:pPr algn="just"/>
            <a:r>
              <a:rPr lang="pt-BR" sz="3600" dirty="0" smtClean="0"/>
              <a:t>aplicada nas ciências naturais, e sociais, </a:t>
            </a:r>
          </a:p>
          <a:p>
            <a:pPr algn="just"/>
            <a:r>
              <a:rPr lang="pt-BR" sz="3600" dirty="0" smtClean="0"/>
              <a:t>inclusive na administração pública </a:t>
            </a:r>
          </a:p>
          <a:p>
            <a:pPr algn="just"/>
            <a:r>
              <a:rPr lang="pt-BR" sz="3600" dirty="0" smtClean="0"/>
              <a:t>e privada. </a:t>
            </a:r>
            <a:endParaRPr lang="pt-BR" dirty="0"/>
          </a:p>
        </p:txBody>
      </p:sp>
      <p:sp>
        <p:nvSpPr>
          <p:cNvPr id="5" name="CaixaDeTexto 4"/>
          <p:cNvSpPr txBox="1"/>
          <p:nvPr/>
        </p:nvSpPr>
        <p:spPr>
          <a:xfrm>
            <a:off x="5571754" y="6211669"/>
            <a:ext cx="554960" cy="646331"/>
          </a:xfrm>
          <a:prstGeom prst="rect">
            <a:avLst/>
          </a:prstGeom>
          <a:noFill/>
        </p:spPr>
        <p:txBody>
          <a:bodyPr wrap="none" rtlCol="0">
            <a:spAutoFit/>
          </a:bodyPr>
          <a:lstStyle/>
          <a:p>
            <a:r>
              <a:rPr lang="pt-BR" sz="3600" b="1" dirty="0" smtClean="0"/>
              <a:t>...</a:t>
            </a:r>
            <a:endParaRPr lang="pt-BR" sz="3600" b="1" dirty="0"/>
          </a:p>
        </p:txBody>
      </p:sp>
    </p:spTree>
    <p:extLst>
      <p:ext uri="{BB962C8B-B14F-4D97-AF65-F5344CB8AC3E}">
        <p14:creationId xmlns:p14="http://schemas.microsoft.com/office/powerpoint/2010/main" val="1106959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393895" y="322521"/>
            <a:ext cx="11412623" cy="5355312"/>
          </a:xfrm>
          <a:prstGeom prst="rect">
            <a:avLst/>
          </a:prstGeom>
          <a:noFill/>
        </p:spPr>
        <p:txBody>
          <a:bodyPr wrap="square" rtlCol="0">
            <a:spAutoFit/>
          </a:bodyPr>
          <a:lstStyle/>
          <a:p>
            <a:pPr algn="just"/>
            <a:r>
              <a:rPr lang="pt-BR" sz="3600" dirty="0" smtClean="0"/>
              <a:t>	Seus </a:t>
            </a:r>
            <a:r>
              <a:rPr lang="pt-BR" sz="3600" dirty="0"/>
              <a:t>fundamentos matemáticos foram postos no século XVII com o desenvolvimento </a:t>
            </a:r>
            <a:r>
              <a:rPr lang="pt-BR" sz="3600" dirty="0" smtClean="0"/>
              <a:t>da teoria das probabilidades </a:t>
            </a:r>
            <a:r>
              <a:rPr lang="pt-BR" sz="3600" dirty="0"/>
              <a:t> </a:t>
            </a:r>
            <a:r>
              <a:rPr lang="pt-BR" sz="3600" dirty="0" smtClean="0"/>
              <a:t>por Pascal e </a:t>
            </a:r>
            <a:r>
              <a:rPr lang="pt-BR" sz="3600" dirty="0" err="1" smtClean="0"/>
              <a:t>Fermat</a:t>
            </a:r>
            <a:r>
              <a:rPr lang="pt-BR" sz="3600" dirty="0"/>
              <a:t> </a:t>
            </a:r>
            <a:r>
              <a:rPr lang="pt-BR" sz="3600" dirty="0" smtClean="0"/>
              <a:t>, </a:t>
            </a:r>
            <a:r>
              <a:rPr lang="pt-BR" sz="3600" dirty="0"/>
              <a:t>que surgiu com o estudo dos jogos de azar. </a:t>
            </a:r>
            <a:r>
              <a:rPr lang="pt-BR" sz="3600" dirty="0" smtClean="0"/>
              <a:t>O método dos mínimos quadrados</a:t>
            </a:r>
            <a:r>
              <a:rPr lang="pt-BR" sz="3600" dirty="0"/>
              <a:t>  foi descrito pela primeira vez </a:t>
            </a:r>
            <a:r>
              <a:rPr lang="pt-BR" sz="3600" dirty="0" smtClean="0"/>
              <a:t>por Carl Friedrich Gauss</a:t>
            </a:r>
            <a:r>
              <a:rPr lang="pt-BR" sz="3600" dirty="0"/>
              <a:t> </a:t>
            </a:r>
            <a:r>
              <a:rPr lang="pt-BR" sz="3600" dirty="0" smtClean="0"/>
              <a:t>cerca </a:t>
            </a:r>
            <a:r>
              <a:rPr lang="pt-BR" sz="3600" dirty="0"/>
              <a:t>de 1794. O uso de computadores modernos tem permitido a computação de dados estatísticos em larga escala e também tornaram possível novos métodos </a:t>
            </a:r>
            <a:endParaRPr lang="pt-BR" sz="3600" dirty="0" smtClean="0"/>
          </a:p>
          <a:p>
            <a:pPr algn="just"/>
            <a:r>
              <a:rPr lang="pt-BR" sz="3600" dirty="0" smtClean="0"/>
              <a:t>antes </a:t>
            </a:r>
            <a:r>
              <a:rPr lang="pt-BR" sz="3600" dirty="0"/>
              <a:t>impraticáveis a nossa sociedade.</a:t>
            </a:r>
          </a:p>
          <a:p>
            <a:endParaRPr lang="pt-BR" dirty="0"/>
          </a:p>
        </p:txBody>
      </p:sp>
    </p:spTree>
    <p:extLst>
      <p:ext uri="{BB962C8B-B14F-4D97-AF65-F5344CB8AC3E}">
        <p14:creationId xmlns:p14="http://schemas.microsoft.com/office/powerpoint/2010/main" val="22425921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295836" y="228600"/>
            <a:ext cx="11658600" cy="4524315"/>
          </a:xfrm>
          <a:prstGeom prst="rect">
            <a:avLst/>
          </a:prstGeom>
          <a:noFill/>
        </p:spPr>
        <p:txBody>
          <a:bodyPr wrap="square" rtlCol="0">
            <a:spAutoFit/>
          </a:bodyPr>
          <a:lstStyle/>
          <a:p>
            <a:pPr algn="ctr"/>
            <a:r>
              <a:rPr lang="pt-BR" sz="3600" b="1" dirty="0"/>
              <a:t>A estatística </a:t>
            </a:r>
            <a:r>
              <a:rPr lang="pt-BR" sz="3600" b="1" dirty="0" smtClean="0"/>
              <a:t>hoje</a:t>
            </a:r>
          </a:p>
          <a:p>
            <a:pPr algn="ctr"/>
            <a:endParaRPr lang="pt-BR" sz="3600" dirty="0"/>
          </a:p>
          <a:p>
            <a:pPr algn="just"/>
            <a:r>
              <a:rPr lang="pt-BR" sz="3600" dirty="0" smtClean="0"/>
              <a:t>	Durante </a:t>
            </a:r>
            <a:r>
              <a:rPr lang="pt-BR" sz="3600" dirty="0"/>
              <a:t>o século XX, a criação de instrumentos precisos para a </a:t>
            </a:r>
            <a:r>
              <a:rPr lang="pt-BR" sz="3600" dirty="0" smtClean="0"/>
              <a:t>agronomia, saúde pública (epidemiologia, bioestatística, </a:t>
            </a:r>
            <a:r>
              <a:rPr lang="pt-BR" sz="3600" dirty="0" err="1" smtClean="0"/>
              <a:t>etc</a:t>
            </a:r>
            <a:r>
              <a:rPr lang="pt-BR" sz="3600" dirty="0" smtClean="0"/>
              <a:t>), controle de qualidade</a:t>
            </a:r>
            <a:r>
              <a:rPr lang="pt-BR" sz="3600" dirty="0"/>
              <a:t> industrial e propósitos econômicos e sociais (taxa </a:t>
            </a:r>
            <a:r>
              <a:rPr lang="pt-BR" sz="3600" dirty="0" smtClean="0"/>
              <a:t>de desemprego, econometria, </a:t>
            </a:r>
            <a:r>
              <a:rPr lang="pt-BR" sz="3600" dirty="0"/>
              <a:t>etc.) necessitavam avanços substanciais nas práticas estatísticas</a:t>
            </a:r>
            <a:r>
              <a:rPr lang="pt-BR" sz="3600" dirty="0" smtClean="0"/>
              <a:t>.</a:t>
            </a:r>
          </a:p>
        </p:txBody>
      </p:sp>
    </p:spTree>
    <p:extLst>
      <p:ext uri="{BB962C8B-B14F-4D97-AF65-F5344CB8AC3E}">
        <p14:creationId xmlns:p14="http://schemas.microsoft.com/office/powerpoint/2010/main" val="308772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503469" y="309281"/>
            <a:ext cx="11074449" cy="5632311"/>
          </a:xfrm>
          <a:prstGeom prst="rect">
            <a:avLst/>
          </a:prstGeom>
          <a:noFill/>
        </p:spPr>
        <p:txBody>
          <a:bodyPr wrap="square" rtlCol="0">
            <a:spAutoFit/>
          </a:bodyPr>
          <a:lstStyle/>
          <a:p>
            <a:pPr algn="just"/>
            <a:r>
              <a:rPr lang="pt-BR" sz="3600" dirty="0" smtClean="0"/>
              <a:t>	Hoje, a utilização da estatística se expandiu para muito além das suas origens. Indivíduos e organizações usam a estatística para compreender dados e tomar decisões bem-informadas nas ciências naturais e sociais, na medicina, nos negócios e em outras áreas.</a:t>
            </a:r>
          </a:p>
          <a:p>
            <a:pPr algn="just"/>
            <a:r>
              <a:rPr lang="pt-BR" sz="3600" dirty="0" smtClean="0"/>
              <a:t>	A </a:t>
            </a:r>
            <a:r>
              <a:rPr lang="pt-BR" sz="3600" dirty="0"/>
              <a:t>estatística é geralmente tida não como um ramo da matemática, mas como uma área distinta, ainda que intimamente relacionada</a:t>
            </a:r>
            <a:r>
              <a:rPr lang="pt-BR" sz="3600" dirty="0" smtClean="0"/>
              <a:t>. Muitas universidades </a:t>
            </a:r>
          </a:p>
          <a:p>
            <a:pPr algn="just"/>
            <a:r>
              <a:rPr lang="pt-BR" sz="3600" dirty="0" smtClean="0"/>
              <a:t>mantém departamentos separados de </a:t>
            </a:r>
          </a:p>
          <a:p>
            <a:pPr algn="just"/>
            <a:r>
              <a:rPr lang="pt-BR" sz="3600" dirty="0" smtClean="0"/>
              <a:t>matemática e estatística. </a:t>
            </a:r>
            <a:endParaRPr lang="pt-BR" dirty="0"/>
          </a:p>
        </p:txBody>
      </p:sp>
    </p:spTree>
    <p:extLst>
      <p:ext uri="{BB962C8B-B14F-4D97-AF65-F5344CB8AC3E}">
        <p14:creationId xmlns:p14="http://schemas.microsoft.com/office/powerpoint/2010/main" val="35212546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349624" y="322729"/>
            <a:ext cx="11537576" cy="6186309"/>
          </a:xfrm>
          <a:prstGeom prst="rect">
            <a:avLst/>
          </a:prstGeom>
          <a:noFill/>
        </p:spPr>
        <p:txBody>
          <a:bodyPr wrap="square" rtlCol="0">
            <a:spAutoFit/>
          </a:bodyPr>
          <a:lstStyle/>
          <a:p>
            <a:pPr lvl="1" algn="ctr"/>
            <a:r>
              <a:rPr lang="pt-BR" sz="3600" b="1" dirty="0"/>
              <a:t>Método Estatístico</a:t>
            </a:r>
            <a:r>
              <a:rPr lang="pt-BR" sz="3600" dirty="0"/>
              <a:t> </a:t>
            </a:r>
          </a:p>
          <a:p>
            <a:pPr algn="just"/>
            <a:r>
              <a:rPr lang="pt-BR" sz="3600" dirty="0" smtClean="0"/>
              <a:t>	Uma </a:t>
            </a:r>
            <a:r>
              <a:rPr lang="pt-BR" sz="3600" dirty="0"/>
              <a:t>vez entendido o que é estatística, precisamos agora saber como trabalhar com ela. Para realizarmos uma pesquisa estatística, precisamos cumprir algumas etapas, que compõem o que chamamos de método estatístico. As principais fases do método estatístico segundo Castanheira (2008,p.15) são: “a definição do problema, a delimitação do problema, o planejamento, a coleta de dados, </a:t>
            </a:r>
            <a:r>
              <a:rPr lang="pt-BR" sz="3600" dirty="0" smtClean="0"/>
              <a:t>a </a:t>
            </a:r>
            <a:r>
              <a:rPr lang="pt-BR" sz="3600" dirty="0"/>
              <a:t>crítica </a:t>
            </a:r>
            <a:endParaRPr lang="pt-BR" sz="3600" dirty="0" smtClean="0"/>
          </a:p>
          <a:p>
            <a:pPr algn="just"/>
            <a:r>
              <a:rPr lang="pt-BR" sz="3600" dirty="0" smtClean="0"/>
              <a:t>destes </a:t>
            </a:r>
            <a:r>
              <a:rPr lang="pt-BR" sz="3600" dirty="0"/>
              <a:t>dados, a apuração, a </a:t>
            </a:r>
            <a:r>
              <a:rPr lang="pt-BR" sz="3600" dirty="0" smtClean="0"/>
              <a:t>apresentação</a:t>
            </a:r>
            <a:r>
              <a:rPr lang="pt-BR" sz="3600" dirty="0"/>
              <a:t>, a </a:t>
            </a:r>
            <a:endParaRPr lang="pt-BR" sz="3600" dirty="0" smtClean="0"/>
          </a:p>
          <a:p>
            <a:pPr algn="just"/>
            <a:r>
              <a:rPr lang="pt-BR" sz="3600" dirty="0" smtClean="0"/>
              <a:t>análise</a:t>
            </a:r>
            <a:r>
              <a:rPr lang="pt-BR" sz="3600" dirty="0"/>
              <a:t>, e por </a:t>
            </a:r>
            <a:r>
              <a:rPr lang="pt-BR" sz="3600" dirty="0" smtClean="0"/>
              <a:t>fim</a:t>
            </a:r>
            <a:r>
              <a:rPr lang="pt-BR" sz="3600" dirty="0"/>
              <a:t>, a interpretação dos </a:t>
            </a:r>
            <a:endParaRPr lang="pt-BR" sz="3600" dirty="0" smtClean="0"/>
          </a:p>
          <a:p>
            <a:pPr algn="just"/>
            <a:r>
              <a:rPr lang="pt-BR" sz="3600" dirty="0" smtClean="0"/>
              <a:t>dados </a:t>
            </a:r>
            <a:r>
              <a:rPr lang="pt-BR" sz="3600" dirty="0"/>
              <a:t>coletados</a:t>
            </a:r>
            <a:r>
              <a:rPr lang="pt-BR" sz="3600" dirty="0" smtClean="0"/>
              <a:t>”.</a:t>
            </a:r>
            <a:endParaRPr lang="pt-BR" sz="3600" dirty="0"/>
          </a:p>
        </p:txBody>
      </p:sp>
    </p:spTree>
    <p:extLst>
      <p:ext uri="{BB962C8B-B14F-4D97-AF65-F5344CB8AC3E}">
        <p14:creationId xmlns:p14="http://schemas.microsoft.com/office/powerpoint/2010/main" val="2340864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6529" y="4086938"/>
            <a:ext cx="4325471" cy="2771062"/>
          </a:xfrm>
          <a:prstGeom prst="rect">
            <a:avLst/>
          </a:prstGeom>
        </p:spPr>
      </p:pic>
      <p:sp>
        <p:nvSpPr>
          <p:cNvPr id="3" name="CaixaDeTexto 2"/>
          <p:cNvSpPr txBox="1"/>
          <p:nvPr/>
        </p:nvSpPr>
        <p:spPr>
          <a:xfrm>
            <a:off x="1586753" y="1250576"/>
            <a:ext cx="184731" cy="369332"/>
          </a:xfrm>
          <a:prstGeom prst="rect">
            <a:avLst/>
          </a:prstGeom>
          <a:noFill/>
        </p:spPr>
        <p:txBody>
          <a:bodyPr wrap="none" rtlCol="0">
            <a:spAutoFit/>
          </a:bodyPr>
          <a:lstStyle/>
          <a:p>
            <a:endParaRPr lang="pt-BR" dirty="0"/>
          </a:p>
        </p:txBody>
      </p:sp>
      <p:sp>
        <p:nvSpPr>
          <p:cNvPr id="7" name="CaixaDeTexto 6"/>
          <p:cNvSpPr txBox="1"/>
          <p:nvPr/>
        </p:nvSpPr>
        <p:spPr>
          <a:xfrm>
            <a:off x="562708" y="419579"/>
            <a:ext cx="10637030" cy="4247317"/>
          </a:xfrm>
          <a:prstGeom prst="rect">
            <a:avLst/>
          </a:prstGeom>
          <a:noFill/>
        </p:spPr>
        <p:txBody>
          <a:bodyPr wrap="square" rtlCol="0">
            <a:spAutoFit/>
          </a:bodyPr>
          <a:lstStyle/>
          <a:p>
            <a:pPr algn="ctr"/>
            <a:r>
              <a:rPr lang="pt-BR" sz="3600" b="1" dirty="0"/>
              <a:t>Definição do </a:t>
            </a:r>
            <a:r>
              <a:rPr lang="pt-BR" sz="3600" b="1" dirty="0" smtClean="0"/>
              <a:t>Problema</a:t>
            </a:r>
          </a:p>
          <a:p>
            <a:pPr algn="ctr"/>
            <a:endParaRPr lang="pt-BR" sz="3600" b="1" dirty="0" smtClean="0"/>
          </a:p>
          <a:p>
            <a:pPr algn="just"/>
            <a:r>
              <a:rPr lang="pt-BR" sz="3600" dirty="0" smtClean="0"/>
              <a:t>	O </a:t>
            </a:r>
            <a:r>
              <a:rPr lang="pt-BR" sz="3600" dirty="0"/>
              <a:t>primeiro passo em uma pesquisa estatística é definir o problema, ou seja, qual é a pergunta a que queremos responder. É com base  nesta etapa que todas as outras serão cumpridas, daí a importância de se fazer a pergunta certa.</a:t>
            </a:r>
          </a:p>
          <a:p>
            <a:endParaRPr lang="pt-BR" dirty="0"/>
          </a:p>
        </p:txBody>
      </p:sp>
      <p:sp>
        <p:nvSpPr>
          <p:cNvPr id="9" name="Rectangle 5"/>
          <p:cNvSpPr>
            <a:spLocks noChangeArrowheads="1"/>
          </p:cNvSpPr>
          <p:nvPr/>
        </p:nvSpPr>
        <p:spPr bwMode="auto">
          <a:xfrm>
            <a:off x="416859" y="420969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cxnSp>
        <p:nvCxnSpPr>
          <p:cNvPr id="10" name="Conector de seta reta 9"/>
          <p:cNvCxnSpPr/>
          <p:nvPr/>
        </p:nvCxnSpPr>
        <p:spPr>
          <a:xfrm>
            <a:off x="5841552" y="5055180"/>
            <a:ext cx="2522519" cy="143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6"/>
          <p:cNvSpPr>
            <a:spLocks noChangeArrowheads="1"/>
          </p:cNvSpPr>
          <p:nvPr/>
        </p:nvSpPr>
        <p:spPr bwMode="auto">
          <a:xfrm>
            <a:off x="0" y="4748345"/>
            <a:ext cx="101390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539750" algn="just" defTabSz="914400" rtl="0" eaLnBrk="0" fontAlgn="base" latinLnBrk="0" hangingPunct="0">
              <a:lnSpc>
                <a:spcPct val="100000"/>
              </a:lnSpc>
              <a:spcBef>
                <a:spcPct val="0"/>
              </a:spcBef>
              <a:spcAft>
                <a:spcPct val="0"/>
              </a:spcAft>
              <a:buClrTx/>
              <a:buSzTx/>
              <a:buFontTx/>
              <a:buNone/>
              <a:tabLst/>
            </a:pPr>
            <a:r>
              <a:rPr kumimoji="0" lang="pt-BR" altLang="pt-BR" sz="3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DEFINIÇÃO DO PROBLEMA                           </a:t>
            </a:r>
            <a:r>
              <a:rPr kumimoji="0" lang="pt-BR" altLang="pt-BR" sz="3600" b="1"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pt-BR" altLang="pt-BR" sz="3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 QUÊ?</a:t>
            </a:r>
            <a:endParaRPr kumimoji="0" lang="pt-BR" altLang="pt-BR"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11948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875</TotalTime>
  <Words>823</Words>
  <Application>Microsoft Office PowerPoint</Application>
  <PresentationFormat>Widescreen</PresentationFormat>
  <Paragraphs>137</Paragraphs>
  <Slides>36</Slides>
  <Notes>0</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36</vt:i4>
      </vt:variant>
    </vt:vector>
  </HeadingPairs>
  <TitlesOfParts>
    <vt:vector size="42" baseType="lpstr">
      <vt:lpstr>Arial</vt:lpstr>
      <vt:lpstr>Calibri</vt:lpstr>
      <vt:lpstr>Calibri Light</vt:lpstr>
      <vt:lpstr>Times New Roman</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Fernando</dc:creator>
  <cp:lastModifiedBy>Fernando</cp:lastModifiedBy>
  <cp:revision>19</cp:revision>
  <dcterms:created xsi:type="dcterms:W3CDTF">2017-06-14T02:01:51Z</dcterms:created>
  <dcterms:modified xsi:type="dcterms:W3CDTF">2017-06-14T16:37:18Z</dcterms:modified>
</cp:coreProperties>
</file>