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369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6" r:id="rId38"/>
    <p:sldId id="294" r:id="rId39"/>
    <p:sldId id="295" r:id="rId40"/>
    <p:sldId id="298" r:id="rId41"/>
    <p:sldId id="301" r:id="rId42"/>
    <p:sldId id="302" r:id="rId43"/>
    <p:sldId id="303" r:id="rId4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99" autoAdjust="0"/>
  </p:normalViewPr>
  <p:slideViewPr>
    <p:cSldViewPr>
      <p:cViewPr varScale="1">
        <p:scale>
          <a:sx n="72" d="100"/>
          <a:sy n="72" d="100"/>
        </p:scale>
        <p:origin x="124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809272-58C7-459A-98FB-48D4EF695504}" type="datetimeFigureOut">
              <a:rPr lang="pt-BR" smtClean="0"/>
              <a:pPr/>
              <a:t>19/03/2016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6BDA82-2A03-4FC0-93A5-77C9D5AA8A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4098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8D56EE-58DC-4036-A1B9-1B4F189080D5}" type="slidenum">
              <a:rPr lang="pt-BR" smtClean="0"/>
              <a:pPr/>
              <a:t>32</a:t>
            </a:fld>
            <a:endParaRPr lang="pt-BR" smtClean="0"/>
          </a:p>
        </p:txBody>
      </p:sp>
      <p:sp>
        <p:nvSpPr>
          <p:cNvPr id="182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22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938444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51099-6BF7-49EA-882C-644700BFD3AF}" type="datetimeFigureOut">
              <a:rPr lang="pt-BR" smtClean="0"/>
              <a:pPr/>
              <a:t>19/03/2016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68D9-09C0-4210-9243-D7BD55279A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51099-6BF7-49EA-882C-644700BFD3AF}" type="datetimeFigureOut">
              <a:rPr lang="pt-BR" smtClean="0"/>
              <a:pPr/>
              <a:t>19/03/2016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68D9-09C0-4210-9243-D7BD55279A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51099-6BF7-49EA-882C-644700BFD3AF}" type="datetimeFigureOut">
              <a:rPr lang="pt-BR" smtClean="0"/>
              <a:pPr/>
              <a:t>19/03/2016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68D9-09C0-4210-9243-D7BD55279A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51099-6BF7-49EA-882C-644700BFD3AF}" type="datetimeFigureOut">
              <a:rPr lang="pt-BR" smtClean="0"/>
              <a:pPr/>
              <a:t>19/03/2016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68D9-09C0-4210-9243-D7BD55279A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51099-6BF7-49EA-882C-644700BFD3AF}" type="datetimeFigureOut">
              <a:rPr lang="pt-BR" smtClean="0"/>
              <a:pPr/>
              <a:t>19/03/2016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68D9-09C0-4210-9243-D7BD55279A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51099-6BF7-49EA-882C-644700BFD3AF}" type="datetimeFigureOut">
              <a:rPr lang="pt-BR" smtClean="0"/>
              <a:pPr/>
              <a:t>19/03/2016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68D9-09C0-4210-9243-D7BD55279A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51099-6BF7-49EA-882C-644700BFD3AF}" type="datetimeFigureOut">
              <a:rPr lang="pt-BR" smtClean="0"/>
              <a:pPr/>
              <a:t>19/03/2016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68D9-09C0-4210-9243-D7BD55279A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51099-6BF7-49EA-882C-644700BFD3AF}" type="datetimeFigureOut">
              <a:rPr lang="pt-BR" smtClean="0"/>
              <a:pPr/>
              <a:t>19/03/2016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68D9-09C0-4210-9243-D7BD55279A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51099-6BF7-49EA-882C-644700BFD3AF}" type="datetimeFigureOut">
              <a:rPr lang="pt-BR" smtClean="0"/>
              <a:pPr/>
              <a:t>19/03/2016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68D9-09C0-4210-9243-D7BD55279A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51099-6BF7-49EA-882C-644700BFD3AF}" type="datetimeFigureOut">
              <a:rPr lang="pt-BR" smtClean="0"/>
              <a:pPr/>
              <a:t>19/03/2016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68D9-09C0-4210-9243-D7BD55279A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51099-6BF7-49EA-882C-644700BFD3AF}" type="datetimeFigureOut">
              <a:rPr lang="pt-BR" smtClean="0"/>
              <a:pPr/>
              <a:t>19/03/2016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68D9-09C0-4210-9243-D7BD55279A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51099-6BF7-49EA-882C-644700BFD3AF}" type="datetimeFigureOut">
              <a:rPr lang="pt-BR" smtClean="0"/>
              <a:pPr/>
              <a:t>19/03/2016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768D9-09C0-4210-9243-D7BD55279A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PT" sz="4800" b="1" smtClean="0"/>
              <a:t/>
            </a:r>
            <a:br>
              <a:rPr lang="pt-PT" sz="4800" b="1" smtClean="0"/>
            </a:br>
            <a:r>
              <a:rPr lang="pt-PT" sz="4800" b="1" i="1" smtClean="0"/>
              <a:t>Organização do Trabalho </a:t>
            </a:r>
            <a:r>
              <a:rPr lang="pt-PT" sz="4800" b="1" smtClean="0"/>
              <a:t/>
            </a:r>
            <a:br>
              <a:rPr lang="pt-PT" sz="4800" b="1" smtClean="0"/>
            </a:br>
            <a:endParaRPr lang="pt-PT" sz="4800" b="1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pt-PT" b="1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pt-PT" b="1" dirty="0" smtClean="0">
              <a:latin typeface="Arial" charset="0"/>
            </a:endParaRPr>
          </a:p>
          <a:p>
            <a:pPr algn="r" eaLnBrk="1" hangingPunct="1">
              <a:lnSpc>
                <a:spcPct val="90000"/>
              </a:lnSpc>
              <a:defRPr/>
            </a:pPr>
            <a:r>
              <a:rPr lang="pt-PT" sz="3600" b="1" dirty="0" smtClean="0">
                <a:latin typeface="Arial" charset="0"/>
              </a:rPr>
              <a:t>ESCOLAS</a:t>
            </a:r>
            <a:endParaRPr lang="pt-PT" sz="3600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linhas de montagem para a produção em série.</a:t>
            </a:r>
          </a:p>
        </p:txBody>
      </p:sp>
      <p:sp>
        <p:nvSpPr>
          <p:cNvPr id="9011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pt-BR" smtClean="0"/>
          </a:p>
        </p:txBody>
      </p:sp>
      <p:pic>
        <p:nvPicPr>
          <p:cNvPr id="90116" name="Picture 2" descr="http://media.ford.com/events/Images/archive/larger/FW_6912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504950"/>
            <a:ext cx="8132763" cy="535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DIVISÃO DO TRABALHO</a:t>
            </a:r>
          </a:p>
        </p:txBody>
      </p:sp>
      <p:pic>
        <p:nvPicPr>
          <p:cNvPr id="91139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1600200"/>
            <a:ext cx="8713788" cy="47894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PT" sz="4000" b="1" smtClean="0"/>
              <a:t/>
            </a:r>
            <a:br>
              <a:rPr lang="pt-PT" sz="4000" b="1" smtClean="0"/>
            </a:br>
            <a:r>
              <a:rPr lang="pt-PT" sz="3600" smtClean="0"/>
              <a:t>Abordagens Comportamentais</a:t>
            </a:r>
            <a:endParaRPr lang="pt-PT" sz="3600" b="1" smtClean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PT" sz="2400" dirty="0" smtClean="0"/>
              <a:t>As </a:t>
            </a:r>
            <a:r>
              <a:rPr lang="pt-PT" sz="2400" b="1" dirty="0" smtClean="0"/>
              <a:t>abordagens comportamentais</a:t>
            </a:r>
            <a:r>
              <a:rPr lang="pt-PT" sz="2400" dirty="0" smtClean="0"/>
              <a:t>, têm inicio na 2ª metade do século XX  e pretendem colocar </a:t>
            </a:r>
            <a:r>
              <a:rPr lang="pt-PT" sz="2400" i="1" dirty="0" smtClean="0"/>
              <a:t>a tónica no significado do trabalho</a:t>
            </a:r>
            <a:r>
              <a:rPr lang="pt-PT" sz="2400" dirty="0" smtClean="0"/>
              <a:t> em si mesmo, como factor de </a:t>
            </a:r>
            <a:r>
              <a:rPr lang="pt-PT" sz="2400" u="sng" dirty="0" smtClean="0"/>
              <a:t>motivação e satisfação do trabalhador.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pt-PT" sz="2400" u="sng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PT" sz="2400" b="1" dirty="0" smtClean="0"/>
              <a:t>		</a:t>
            </a:r>
            <a:r>
              <a:rPr lang="pt-PT" sz="2400" b="1" dirty="0" smtClean="0">
                <a:sym typeface="Wingdings" pitchFamily="2" charset="2"/>
              </a:rPr>
              <a:t> </a:t>
            </a:r>
            <a:r>
              <a:rPr lang="pt-PT" sz="2400" b="1" dirty="0" smtClean="0"/>
              <a:t>Focam-se características objectivas do trabalho como, variedade, autonomia, identidade, como forma de conceber tarefas que criem condições para uma elevada motivação dos trabalhadores.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pt-PT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PT" sz="2400" b="1" dirty="0" smtClean="0"/>
              <a:t>		</a:t>
            </a:r>
            <a:r>
              <a:rPr lang="pt-PT" sz="2400" b="1" dirty="0" smtClean="0">
                <a:sym typeface="Wingdings" pitchFamily="2" charset="2"/>
              </a:rPr>
              <a:t> </a:t>
            </a:r>
            <a:r>
              <a:rPr lang="pt-PT" sz="2400" b="1" dirty="0" smtClean="0"/>
              <a:t>Os custos humanos e consequente diminuição do empenhamento, resultantes das tarefas repetitivas na abordagem clássica, deixam de se verificar. </a:t>
            </a:r>
            <a:endParaRPr lang="pt-PT" sz="2400" dirty="0" smtClean="0"/>
          </a:p>
          <a:p>
            <a:pPr eaLnBrk="1" hangingPunct="1">
              <a:lnSpc>
                <a:spcPct val="80000"/>
              </a:lnSpc>
            </a:pPr>
            <a:endParaRPr lang="pt-PT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pt-P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C25C3B5-C6C1-41C5-A357-4532822F1143}" type="slidenum">
              <a:rPr lang="pt-BR" smtClean="0"/>
              <a:pPr/>
              <a:t>13</a:t>
            </a:fld>
            <a:endParaRPr lang="pt-BR" smtClean="0"/>
          </a:p>
        </p:txBody>
      </p:sp>
      <p:sp>
        <p:nvSpPr>
          <p:cNvPr id="931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smtClean="0"/>
              <a:t>TGA - Abordagem Humanística da Administração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800" i="1" dirty="0" smtClean="0"/>
              <a:t>A Teoria das Relações Humanas</a:t>
            </a:r>
            <a:r>
              <a:rPr lang="pt-BR" sz="2800" dirty="0" smtClean="0"/>
              <a:t>, USA, surge como conseqüência imediata da Experiência de </a:t>
            </a:r>
            <a:r>
              <a:rPr lang="pt-BR" sz="2800" dirty="0" err="1" smtClean="0"/>
              <a:t>Hawthorne</a:t>
            </a:r>
            <a:r>
              <a:rPr lang="pt-BR" sz="2800" dirty="0" smtClean="0"/>
              <a:t> - </a:t>
            </a:r>
            <a:r>
              <a:rPr lang="pt-BR" sz="2800" dirty="0" err="1" smtClean="0"/>
              <a:t>Heltom</a:t>
            </a:r>
            <a:r>
              <a:rPr lang="pt-BR" sz="2800" dirty="0" smtClean="0"/>
              <a:t> </a:t>
            </a:r>
            <a:r>
              <a:rPr lang="pt-BR" sz="2800" dirty="0" err="1" smtClean="0"/>
              <a:t>Mayo</a:t>
            </a:r>
            <a:r>
              <a:rPr lang="pt-BR" sz="2800" dirty="0" smtClean="0"/>
              <a:t>. Movimento de oposição a Teoria Clássica.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800" dirty="0" smtClean="0"/>
              <a:t>Surgiu da necessidade de se corrigir a forte tendência à desumanização do trabalho surgida com a aplicação de métodos rigorosos e científicos.</a:t>
            </a:r>
          </a:p>
          <a:p>
            <a:pPr lvl="1" algn="just">
              <a:lnSpc>
                <a:spcPct val="90000"/>
              </a:lnSpc>
            </a:pPr>
            <a:r>
              <a:rPr lang="pt-BR" sz="2400" dirty="0" smtClean="0"/>
              <a:t>Necessidade de se humanizar e democratizar a administração</a:t>
            </a:r>
          </a:p>
          <a:p>
            <a:pPr lvl="1" algn="just">
              <a:lnSpc>
                <a:spcPct val="90000"/>
              </a:lnSpc>
            </a:pPr>
            <a:r>
              <a:rPr lang="pt-BR" sz="2400" dirty="0" smtClean="0"/>
              <a:t>Desenvolvimento das ciências humanas - (psicologia e sociologia)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7D00007-91F3-4B10-A9B7-2ADF54950F47}" type="slidenum">
              <a:rPr lang="pt-BR" smtClean="0"/>
              <a:pPr/>
              <a:t>14</a:t>
            </a:fld>
            <a:endParaRPr lang="pt-BR" smtClean="0"/>
          </a:p>
        </p:txBody>
      </p:sp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smtClean="0"/>
              <a:t>TGA - Abordagem Humanística da Administração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428750"/>
            <a:ext cx="7912100" cy="5084763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400" dirty="0" smtClean="0"/>
              <a:t>A teoria Administrativa sofre uma verdadeira revolução conceitual com a Abordagem Humanística.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400" dirty="0" smtClean="0"/>
              <a:t>Transferência da ênfase das </a:t>
            </a:r>
            <a:r>
              <a:rPr lang="pt-BR" sz="2400" i="1" dirty="0" smtClean="0"/>
              <a:t>Tarefas</a:t>
            </a:r>
            <a:r>
              <a:rPr lang="pt-BR" sz="2400" dirty="0" smtClean="0"/>
              <a:t> e da </a:t>
            </a:r>
            <a:r>
              <a:rPr lang="pt-BR" sz="2400" i="1" dirty="0" smtClean="0"/>
              <a:t>Estrutura Organizacional </a:t>
            </a:r>
            <a:r>
              <a:rPr lang="pt-BR" sz="2400" dirty="0" smtClean="0"/>
              <a:t>para ênfase nas </a:t>
            </a:r>
            <a:r>
              <a:rPr lang="pt-BR" sz="2400" b="1" dirty="0" smtClean="0"/>
              <a:t>pessoas</a:t>
            </a:r>
            <a:r>
              <a:rPr lang="pt-BR" sz="2400" dirty="0" smtClean="0"/>
              <a:t> que trabalham ou participam das organizações.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400" dirty="0" smtClean="0"/>
              <a:t>A partir desta abordagem a preocupação com a máquina, a organização formal cedem prioridade para o homem e seu grupo social</a:t>
            </a:r>
            <a:r>
              <a:rPr lang="pt-BR" sz="2400" i="1" dirty="0" smtClean="0"/>
              <a:t>					</a:t>
            </a:r>
          </a:p>
          <a:p>
            <a:pPr algn="just">
              <a:lnSpc>
                <a:spcPct val="90000"/>
              </a:lnSpc>
            </a:pPr>
            <a:r>
              <a:rPr lang="pt-BR" sz="2000" dirty="0" smtClean="0"/>
              <a:t>Experiência de </a:t>
            </a:r>
            <a:r>
              <a:rPr lang="pt-BR" sz="2000" dirty="0" err="1" smtClean="0"/>
              <a:t>Hawthorne</a:t>
            </a:r>
            <a:r>
              <a:rPr lang="pt-BR" sz="2000" dirty="0" smtClean="0"/>
              <a:t>				</a:t>
            </a:r>
            <a:r>
              <a:rPr lang="pt-BR" sz="2400" i="1" dirty="0" smtClean="0"/>
              <a:t>	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pt-BR" sz="2400" i="1" dirty="0" smtClean="0"/>
          </a:p>
          <a:p>
            <a:pPr algn="just">
              <a:lnSpc>
                <a:spcPct val="90000"/>
              </a:lnSpc>
            </a:pPr>
            <a:endParaRPr lang="pt-BR" sz="2400" i="1" dirty="0" smtClean="0"/>
          </a:p>
        </p:txBody>
      </p:sp>
      <p:sp>
        <p:nvSpPr>
          <p:cNvPr id="94213" name="Text Box 4"/>
          <p:cNvSpPr txBox="1">
            <a:spLocks noChangeArrowheads="1"/>
          </p:cNvSpPr>
          <p:nvPr/>
        </p:nvSpPr>
        <p:spPr bwMode="auto">
          <a:xfrm>
            <a:off x="2051050" y="5357826"/>
            <a:ext cx="14906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1600">
                <a:latin typeface="Times New Roman" pitchFamily="18" charset="0"/>
              </a:rPr>
              <a:t>Aspecto técnico</a:t>
            </a:r>
          </a:p>
          <a:p>
            <a:pPr algn="ctr"/>
            <a:r>
              <a:rPr lang="pt-BR" sz="1600">
                <a:latin typeface="Times New Roman" pitchFamily="18" charset="0"/>
              </a:rPr>
              <a:t>e formal</a:t>
            </a:r>
          </a:p>
        </p:txBody>
      </p:sp>
      <p:sp>
        <p:nvSpPr>
          <p:cNvPr id="94214" name="Text Box 5"/>
          <p:cNvSpPr txBox="1">
            <a:spLocks noChangeArrowheads="1"/>
          </p:cNvSpPr>
          <p:nvPr/>
        </p:nvSpPr>
        <p:spPr bwMode="auto">
          <a:xfrm>
            <a:off x="4787900" y="5357826"/>
            <a:ext cx="18415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1600">
                <a:latin typeface="Times New Roman" pitchFamily="18" charset="0"/>
              </a:rPr>
              <a:t>Aspecto psicológico</a:t>
            </a:r>
          </a:p>
          <a:p>
            <a:pPr algn="ctr"/>
            <a:r>
              <a:rPr lang="pt-BR" sz="1600">
                <a:latin typeface="Times New Roman" pitchFamily="18" charset="0"/>
              </a:rPr>
              <a:t>e sociológico</a:t>
            </a:r>
          </a:p>
        </p:txBody>
      </p:sp>
      <p:sp>
        <p:nvSpPr>
          <p:cNvPr id="94215" name="Oval 6"/>
          <p:cNvSpPr>
            <a:spLocks noChangeArrowheads="1"/>
          </p:cNvSpPr>
          <p:nvPr/>
        </p:nvSpPr>
        <p:spPr bwMode="auto">
          <a:xfrm>
            <a:off x="4643438" y="5286388"/>
            <a:ext cx="21336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94216" name="Oval 7"/>
          <p:cNvSpPr>
            <a:spLocks noChangeArrowheads="1"/>
          </p:cNvSpPr>
          <p:nvPr/>
        </p:nvSpPr>
        <p:spPr bwMode="auto">
          <a:xfrm>
            <a:off x="1763713" y="5286388"/>
            <a:ext cx="21336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94217" name="Line 8"/>
          <p:cNvSpPr>
            <a:spLocks noChangeShapeType="1"/>
          </p:cNvSpPr>
          <p:nvPr/>
        </p:nvSpPr>
        <p:spPr bwMode="auto">
          <a:xfrm>
            <a:off x="4067175" y="564516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9C62E77-4AC1-49F1-9A3D-BBD059ED7FA3}" type="slidenum">
              <a:rPr lang="pt-BR" smtClean="0"/>
              <a:pPr/>
              <a:t>15</a:t>
            </a:fld>
            <a:endParaRPr lang="pt-BR" smtClean="0"/>
          </a:p>
        </p:txBody>
      </p:sp>
      <p:sp>
        <p:nvSpPr>
          <p:cNvPr id="952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smtClean="0"/>
              <a:t>Abordagem Humanística da Administração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3000" b="1" u="sng" dirty="0" smtClean="0"/>
              <a:t>Conclusões da experiência de </a:t>
            </a:r>
            <a:r>
              <a:rPr lang="pt-BR" sz="3000" b="1" u="sng" dirty="0" err="1" smtClean="0"/>
              <a:t>Hawthorne</a:t>
            </a:r>
            <a:endParaRPr lang="pt-BR" sz="3000" b="1" u="sng" dirty="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pt-BR" sz="2400" dirty="0" smtClean="0"/>
          </a:p>
          <a:p>
            <a:pPr algn="just">
              <a:lnSpc>
                <a:spcPct val="90000"/>
              </a:lnSpc>
            </a:pPr>
            <a:r>
              <a:rPr lang="pt-BR" sz="3000" dirty="0" smtClean="0"/>
              <a:t>Nível de produção é resultante da integração social</a:t>
            </a:r>
          </a:p>
          <a:p>
            <a:pPr algn="just">
              <a:lnSpc>
                <a:spcPct val="90000"/>
              </a:lnSpc>
            </a:pPr>
            <a:endParaRPr lang="pt-BR" sz="2400" dirty="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400" dirty="0" smtClean="0"/>
              <a:t>É a capacidade social do trabalhador que estabelece o seu nível de competência e eficiência. Quanto mais integrado socialmente no grupo de trabalho, tanto maior é sua disposição de produzir.</a:t>
            </a:r>
          </a:p>
          <a:p>
            <a:pPr algn="just">
              <a:lnSpc>
                <a:spcPct val="90000"/>
              </a:lnSpc>
            </a:pPr>
            <a:endParaRPr lang="pt-BR" sz="2400" dirty="0" smtClean="0"/>
          </a:p>
          <a:p>
            <a:pPr algn="just">
              <a:lnSpc>
                <a:spcPct val="90000"/>
              </a:lnSpc>
            </a:pPr>
            <a:r>
              <a:rPr lang="pt-BR" sz="3000" dirty="0" smtClean="0"/>
              <a:t>Comportamento Social dos empregados</a:t>
            </a:r>
            <a:endParaRPr lang="pt-BR" sz="3000" b="1" u="sng" dirty="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pt-BR" sz="2400" dirty="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400" dirty="0" smtClean="0"/>
              <a:t>A experiência permitiu verificar que o homem se apóia totalmente no grupo. Em geral os trabalhadores agem e reagem como membros de grupos, e não como indivíduos isolados.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400" dirty="0" smtClean="0"/>
              <a:t>								</a:t>
            </a:r>
            <a:r>
              <a:rPr lang="pt-BR" sz="2400" i="1" dirty="0" smtClean="0"/>
              <a:t>	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pt-BR" sz="2400" i="1" dirty="0" smtClean="0"/>
          </a:p>
          <a:p>
            <a:pPr algn="just">
              <a:lnSpc>
                <a:spcPct val="90000"/>
              </a:lnSpc>
            </a:pPr>
            <a:endParaRPr lang="pt-BR" sz="2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87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87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9D3628-D053-4E65-827A-937D5C05CDC5}" type="slidenum">
              <a:rPr lang="pt-BR" smtClean="0"/>
              <a:pPr/>
              <a:t>16</a:t>
            </a:fld>
            <a:endParaRPr lang="pt-BR" smtClean="0"/>
          </a:p>
        </p:txBody>
      </p:sp>
      <p:sp>
        <p:nvSpPr>
          <p:cNvPr id="962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smtClean="0"/>
              <a:t>Abordagem Humanística da Administração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400" b="1" u="sng" dirty="0" smtClean="0"/>
              <a:t>Conclusões da experiência de </a:t>
            </a:r>
            <a:r>
              <a:rPr lang="pt-BR" sz="2400" b="1" u="sng" dirty="0" err="1" smtClean="0"/>
              <a:t>Hawthorne</a:t>
            </a:r>
            <a:endParaRPr lang="pt-BR" sz="2400" b="1" u="sng" dirty="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pt-BR" sz="2400" b="1" dirty="0" smtClean="0"/>
          </a:p>
          <a:p>
            <a:pPr algn="just">
              <a:lnSpc>
                <a:spcPct val="90000"/>
              </a:lnSpc>
            </a:pPr>
            <a:r>
              <a:rPr lang="pt-BR" sz="2400" b="1" dirty="0" smtClean="0"/>
              <a:t>As recompensas e sanções sociais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400" b="1" dirty="0" smtClean="0"/>
              <a:t>Os operários que produziam muito acima ou abaixo das normas determinadas perdem o respeito e afeição dos colegas.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pt-BR" sz="2400" b="1" dirty="0" smtClean="0"/>
          </a:p>
          <a:p>
            <a:pPr algn="just">
              <a:lnSpc>
                <a:spcPct val="90000"/>
              </a:lnSpc>
            </a:pPr>
            <a:r>
              <a:rPr lang="pt-BR" sz="2400" b="1" dirty="0" smtClean="0"/>
              <a:t>Grupos Informais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400" b="1" dirty="0" smtClean="0"/>
              <a:t>A empresa passou a ser visualizada como uma organização social composta de diversos Grupos Sociais Informais.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pt-BR" sz="2400" b="1" dirty="0" smtClean="0"/>
          </a:p>
          <a:p>
            <a:pPr algn="just">
              <a:lnSpc>
                <a:spcPct val="90000"/>
              </a:lnSpc>
            </a:pPr>
            <a:r>
              <a:rPr lang="pt-BR" sz="2400" b="1" dirty="0" smtClean="0"/>
              <a:t>Relações Humanas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400" b="1" dirty="0" smtClean="0"/>
              <a:t>Cada indivíduo é uma personalidade altamente influenciada e influenciadora no comportamento e atitudes daqueles que mantém contato.</a:t>
            </a:r>
            <a:r>
              <a:rPr lang="pt-BR" sz="2400" dirty="0" smtClean="0"/>
              <a:t>						</a:t>
            </a:r>
            <a:endParaRPr lang="pt-BR" sz="2400" i="1" dirty="0" smtClean="0"/>
          </a:p>
          <a:p>
            <a:pPr algn="just">
              <a:lnSpc>
                <a:spcPct val="90000"/>
              </a:lnSpc>
            </a:pPr>
            <a:endParaRPr lang="pt-BR" sz="2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9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9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7C4ED3A-F972-4920-AAF0-D80A72AA7A8D}" type="slidenum">
              <a:rPr lang="pt-BR" smtClean="0"/>
              <a:pPr/>
              <a:t>17</a:t>
            </a:fld>
            <a:endParaRPr lang="pt-BR" smtClean="0"/>
          </a:p>
        </p:txBody>
      </p:sp>
      <p:sp>
        <p:nvSpPr>
          <p:cNvPr id="972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smtClean="0"/>
              <a:t>Abordagem Humanística da Administração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600" b="1" u="sng" dirty="0" smtClean="0"/>
              <a:t>Conclusões da experiência de </a:t>
            </a:r>
            <a:r>
              <a:rPr lang="pt-BR" sz="2600" b="1" u="sng" dirty="0" err="1" smtClean="0"/>
              <a:t>Hawthorne</a:t>
            </a:r>
            <a:endParaRPr lang="pt-BR" sz="2600" b="1" u="sng" dirty="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pt-BR" sz="3000" b="1" dirty="0" smtClean="0"/>
          </a:p>
          <a:p>
            <a:pPr algn="just">
              <a:lnSpc>
                <a:spcPct val="90000"/>
              </a:lnSpc>
            </a:pPr>
            <a:r>
              <a:rPr lang="pt-BR" sz="3000" b="1" dirty="0" smtClean="0"/>
              <a:t>A importância e o conteúdo do cargo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400" b="1" dirty="0" smtClean="0"/>
              <a:t>Verificou-se que o conteúdo e a natureza do trabalho tem enorme influência sobre a moral do trabalhador. Trabalhos simples e repetitivos tendem a se tornar monótonos e maçantes afetando negativamente as atitudes e logo reduzindo a eficiência.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pt-BR" sz="2400" b="1" dirty="0" smtClean="0"/>
          </a:p>
          <a:p>
            <a:pPr algn="just">
              <a:lnSpc>
                <a:spcPct val="90000"/>
              </a:lnSpc>
            </a:pPr>
            <a:r>
              <a:rPr lang="pt-BR" sz="3000" b="1" dirty="0" smtClean="0"/>
              <a:t>Ênfase nos aspectos emocionais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400" b="1" dirty="0" smtClean="0"/>
              <a:t>Os elementos emocionais, não planejados e mesmo irracionais do comportamento humano passam a merecer um aspecto especial na administração e nas relações humanas.	</a:t>
            </a:r>
            <a:r>
              <a:rPr lang="pt-BR" sz="2400" dirty="0" smtClean="0"/>
              <a:t>					</a:t>
            </a:r>
            <a:r>
              <a:rPr lang="pt-BR" sz="2400" i="1" dirty="0" smtClean="0"/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D9D2E61-A665-4682-B613-BAB3E47CBC05}" type="slidenum">
              <a:rPr lang="pt-BR" smtClean="0"/>
              <a:pPr/>
              <a:t>18</a:t>
            </a:fld>
            <a:endParaRPr lang="pt-BR" smtClean="0"/>
          </a:p>
        </p:txBody>
      </p:sp>
      <p:sp>
        <p:nvSpPr>
          <p:cNvPr id="9830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Abordagem Humanística da Administração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400" smtClean="0"/>
              <a:t>A empresa torna-se um Sistema Social. Produz bens ou serviços e distribui satisfação entre os seus participantes.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400" smtClean="0"/>
              <a:t>A </a:t>
            </a:r>
            <a:r>
              <a:rPr lang="pt-BR" sz="2400" b="1" smtClean="0"/>
              <a:t>colaboração</a:t>
            </a:r>
            <a:r>
              <a:rPr lang="pt-BR" sz="2400" smtClean="0"/>
              <a:t> humana é determinada antes pela organização informal do que pela formal. Para a maioria dos operários os estímulos psicológicos e sociais são mais importantes que as condições de ordem material ou econômica.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pt-BR" sz="240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400" smtClean="0"/>
              <a:t>Dentro desta abordagem um quadro maior se depara aos olhos dos pesquisadores: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pt-BR" sz="2400" b="1" smtClean="0"/>
              <a:t>A Civilização Industrializada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400" smtClean="0"/>
              <a:t>Torna-se indispensável conciliar e harmonizar as duas funções básicas da Organização industrial: Função econômica e Função Social.</a:t>
            </a:r>
            <a:r>
              <a:rPr lang="pt-BR" sz="2400" i="1" smtClean="0"/>
              <a:t>									</a:t>
            </a:r>
            <a:endParaRPr lang="pt-BR" sz="240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pt-BR" sz="2400" i="1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pt-BR" sz="2400" i="1" smtClean="0"/>
          </a:p>
          <a:p>
            <a:pPr algn="just">
              <a:lnSpc>
                <a:spcPct val="90000"/>
              </a:lnSpc>
            </a:pPr>
            <a:endParaRPr lang="pt-BR" sz="2400" i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BA06220-0B7B-4958-B884-69538E7D5433}" type="slidenum">
              <a:rPr lang="pt-BR" smtClean="0"/>
              <a:pPr/>
              <a:t>19</a:t>
            </a:fld>
            <a:endParaRPr lang="pt-BR" smtClean="0"/>
          </a:p>
        </p:txBody>
      </p:sp>
      <p:sp>
        <p:nvSpPr>
          <p:cNvPr id="993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smtClean="0"/>
              <a:t>Abordagem Humanística da Administração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800" b="1" i="1" dirty="0" smtClean="0"/>
              <a:t>Liderança.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pt-BR" sz="2800" dirty="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800" dirty="0" smtClean="0"/>
              <a:t>Com a Teoria das Relações Humanas, passou-se a constatar a enorme influência da </a:t>
            </a:r>
            <a:r>
              <a:rPr lang="pt-BR" sz="2800" i="1" dirty="0" smtClean="0"/>
              <a:t>Liderança</a:t>
            </a:r>
            <a:r>
              <a:rPr lang="pt-BR" sz="2800" dirty="0" smtClean="0"/>
              <a:t> informal sobre o comportamento das pessoas.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pt-BR" sz="2800" dirty="0" smtClean="0"/>
              <a:t>T.Clássica - ênfase na autoridade </a:t>
            </a:r>
            <a:r>
              <a:rPr lang="pt-BR" sz="2800" i="1" dirty="0" smtClean="0"/>
              <a:t>formal.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pt-BR" sz="2800" i="1" dirty="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800" dirty="0" smtClean="0"/>
              <a:t>A liderança é necessária em todos os tipos de organização humana, principalmente nas empresas e em cada um de seus departamentos.</a:t>
            </a:r>
            <a:r>
              <a:rPr lang="pt-BR" sz="2800" i="1" dirty="0" smtClean="0"/>
              <a:t>													</a:t>
            </a:r>
            <a:endParaRPr lang="pt-BR" sz="1400" dirty="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pt-BR" sz="2800" i="1" dirty="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pt-BR" sz="2800" i="1" dirty="0" smtClean="0"/>
          </a:p>
          <a:p>
            <a:pPr algn="just">
              <a:lnSpc>
                <a:spcPct val="90000"/>
              </a:lnSpc>
            </a:pPr>
            <a:endParaRPr lang="pt-BR" sz="2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2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6119812" cy="9525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PT" sz="4000" b="1" smtClean="0"/>
              <a:t/>
            </a:r>
            <a:br>
              <a:rPr lang="pt-PT" sz="4000" b="1" smtClean="0"/>
            </a:br>
            <a:r>
              <a:rPr lang="pt-PT" sz="4000" b="1" i="1" smtClean="0"/>
              <a:t>Organização do Trabalho </a:t>
            </a:r>
            <a:endParaRPr lang="pt-PT" sz="4000" b="1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PT" smtClean="0"/>
              <a:t>Existem várias abordagens que podem ser feitas à organização e concepção do trabalho:</a:t>
            </a:r>
          </a:p>
          <a:p>
            <a:pPr eaLnBrk="1" hangingPunct="1">
              <a:buFont typeface="Wingdings" pitchFamily="2" charset="2"/>
              <a:buNone/>
            </a:pPr>
            <a:endParaRPr lang="pt-PT" smtClean="0"/>
          </a:p>
          <a:p>
            <a:pPr eaLnBrk="1" hangingPunct="1">
              <a:buFont typeface="Wingdings" pitchFamily="2" charset="2"/>
              <a:buNone/>
            </a:pPr>
            <a:r>
              <a:rPr lang="pt-PT" b="1" i="1" smtClean="0">
                <a:sym typeface="Wingdings" pitchFamily="2" charset="2"/>
              </a:rPr>
              <a:t> </a:t>
            </a:r>
            <a:r>
              <a:rPr lang="pt-PT" b="1" i="1" smtClean="0"/>
              <a:t>Abordagens clássicas</a:t>
            </a:r>
            <a:endParaRPr lang="pt-PT" smtClean="0"/>
          </a:p>
          <a:p>
            <a:pPr eaLnBrk="1" hangingPunct="1">
              <a:buFont typeface="Wingdings" pitchFamily="2" charset="2"/>
              <a:buNone/>
            </a:pPr>
            <a:r>
              <a:rPr lang="pt-PT" b="1" i="1" smtClean="0">
                <a:sym typeface="Wingdings" pitchFamily="2" charset="2"/>
              </a:rPr>
              <a:t></a:t>
            </a:r>
            <a:r>
              <a:rPr lang="pt-PT" b="1" i="1" smtClean="0"/>
              <a:t> Abordagens comportamentais</a:t>
            </a:r>
          </a:p>
          <a:p>
            <a:pPr eaLnBrk="1" hangingPunct="1">
              <a:buFont typeface="Wingdings" pitchFamily="2" charset="2"/>
              <a:buNone/>
            </a:pPr>
            <a:r>
              <a:rPr lang="pt-PT" b="1" i="1" smtClean="0">
                <a:sym typeface="Wingdings" pitchFamily="2" charset="2"/>
              </a:rPr>
              <a:t></a:t>
            </a:r>
            <a:r>
              <a:rPr lang="pt-PT" b="1" i="1" smtClean="0"/>
              <a:t> Abordagens sociotécnicas </a:t>
            </a:r>
            <a:endParaRPr lang="pt-PT" smtClean="0"/>
          </a:p>
          <a:p>
            <a:pPr eaLnBrk="1" hangingPunct="1">
              <a:buFont typeface="Wingdings" pitchFamily="2" charset="2"/>
              <a:buNone/>
            </a:pPr>
            <a:endParaRPr lang="pt-P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7CBAEF1-18A1-446F-A574-28493E46DBC1}" type="slidenum">
              <a:rPr lang="pt-BR" smtClean="0"/>
              <a:pPr/>
              <a:t>20</a:t>
            </a:fld>
            <a:endParaRPr lang="pt-BR" smtClean="0"/>
          </a:p>
        </p:txBody>
      </p:sp>
      <p:sp>
        <p:nvSpPr>
          <p:cNvPr id="1003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smtClean="0"/>
              <a:t>Abordagem Humanística da Administração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800" i="1" dirty="0" smtClean="0"/>
              <a:t>“</a:t>
            </a:r>
            <a:r>
              <a:rPr lang="pt-BR" sz="2800" dirty="0" smtClean="0"/>
              <a:t>Liderança é </a:t>
            </a:r>
            <a:r>
              <a:rPr lang="pt-BR" sz="2800" b="1" u="sng" dirty="0" smtClean="0"/>
              <a:t>a influência interpessoal </a:t>
            </a:r>
            <a:r>
              <a:rPr lang="pt-BR" sz="2800" dirty="0" smtClean="0"/>
              <a:t>exercida em uma situação e dirigida através do  processo da comunicação humana para a consecução de um ou diversos objetivos específicos.”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800" dirty="0" smtClean="0"/>
              <a:t> </a:t>
            </a:r>
            <a:r>
              <a:rPr lang="pt-BR" sz="2800" i="1" dirty="0" smtClean="0"/>
              <a:t>								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800" u="sng" dirty="0" smtClean="0"/>
              <a:t>Influência interpessoal </a:t>
            </a:r>
            <a:endParaRPr lang="pt-BR" sz="2800" u="sng" dirty="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800" dirty="0" smtClean="0"/>
              <a:t>é </a:t>
            </a:r>
            <a:r>
              <a:rPr lang="pt-BR" sz="2800" dirty="0" smtClean="0"/>
              <a:t>uma força psicológica, uma transação interpessoal na qual uma pessoa age de modo a modificar ou induzir o comportamento de outra de algum modo intencional. </a:t>
            </a:r>
            <a:endParaRPr lang="pt-BR" sz="2800" dirty="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800" dirty="0" smtClean="0"/>
              <a:t>Geralmente </a:t>
            </a:r>
            <a:r>
              <a:rPr lang="pt-BR" sz="2800" dirty="0" smtClean="0"/>
              <a:t>a influência envolve conceitos como </a:t>
            </a:r>
            <a:r>
              <a:rPr lang="pt-BR" sz="2800" i="1" dirty="0" smtClean="0"/>
              <a:t>poder</a:t>
            </a:r>
            <a:r>
              <a:rPr lang="pt-BR" sz="2800" dirty="0" smtClean="0"/>
              <a:t> e </a:t>
            </a:r>
            <a:r>
              <a:rPr lang="pt-BR" sz="2800" i="1" dirty="0" smtClean="0"/>
              <a:t>autoridade.			</a:t>
            </a:r>
            <a:endParaRPr lang="pt-BR" sz="1400" dirty="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pt-BR" sz="2800" i="1" dirty="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pt-BR" sz="2800" i="1" dirty="0" smtClean="0"/>
          </a:p>
          <a:p>
            <a:pPr algn="just">
              <a:lnSpc>
                <a:spcPct val="90000"/>
              </a:lnSpc>
            </a:pPr>
            <a:endParaRPr lang="pt-BR" sz="2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89688AF-A1AF-4F94-9FC0-532D478C9C89}" type="slidenum">
              <a:rPr lang="pt-BR" smtClean="0"/>
              <a:pPr/>
              <a:t>21</a:t>
            </a:fld>
            <a:endParaRPr lang="pt-BR" smtClean="0"/>
          </a:p>
        </p:txBody>
      </p:sp>
      <p:sp>
        <p:nvSpPr>
          <p:cNvPr id="1013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smtClean="0"/>
              <a:t>Abordagem Humanística da Administração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b="1" u="sng" dirty="0" smtClean="0"/>
              <a:t>Teorias sobre liderança.</a:t>
            </a:r>
          </a:p>
          <a:p>
            <a:pPr algn="just">
              <a:lnSpc>
                <a:spcPct val="90000"/>
              </a:lnSpc>
            </a:pPr>
            <a:r>
              <a:rPr lang="pt-BR" b="1" dirty="0" smtClean="0"/>
              <a:t>Teorias de traços de personalidade</a:t>
            </a:r>
          </a:p>
          <a:p>
            <a:pPr algn="just">
              <a:lnSpc>
                <a:spcPct val="90000"/>
              </a:lnSpc>
            </a:pPr>
            <a:r>
              <a:rPr lang="pt-BR" b="1" dirty="0" smtClean="0"/>
              <a:t>Teorias sobre estilos de liderança</a:t>
            </a:r>
          </a:p>
          <a:p>
            <a:pPr algn="just">
              <a:lnSpc>
                <a:spcPct val="90000"/>
              </a:lnSpc>
            </a:pPr>
            <a:r>
              <a:rPr lang="pt-BR" b="1" dirty="0" smtClean="0"/>
              <a:t>Teoria situacionais ou contingencial </a:t>
            </a:r>
            <a:r>
              <a:rPr lang="pt-BR" b="1" dirty="0" smtClean="0"/>
              <a:t>da </a:t>
            </a:r>
            <a:r>
              <a:rPr lang="pt-BR" b="1" dirty="0" smtClean="0"/>
              <a:t>liderança</a:t>
            </a:r>
            <a:endParaRPr lang="pt-BR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As </a:t>
            </a:r>
            <a:r>
              <a:rPr lang="pt-BR" b="1" i="1" dirty="0" smtClean="0"/>
              <a:t>teorias </a:t>
            </a:r>
            <a:r>
              <a:rPr lang="pt-BR" b="1" i="1" dirty="0"/>
              <a:t>de traços de </a:t>
            </a:r>
            <a:r>
              <a:rPr lang="pt-BR" b="1" i="1" dirty="0" smtClean="0"/>
              <a:t>personalidade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b="1" dirty="0" smtClean="0"/>
              <a:t>são </a:t>
            </a:r>
            <a:r>
              <a:rPr lang="pt-BR" b="1" dirty="0"/>
              <a:t>as primeiras a respeito de liderança e afirmam que um Traço é uma característica, qualidade distintiva da personalidade. O líder é aquele que possui alguns traços específicos de personalidade que o distinguem dos demais</a:t>
            </a:r>
            <a:endParaRPr lang="pt-BR" dirty="0" smtClean="0"/>
          </a:p>
          <a:p>
            <a:endParaRPr lang="pt-BR" dirty="0"/>
          </a:p>
          <a:p>
            <a:pPr algn="just"/>
            <a:r>
              <a:rPr lang="pt-BR" dirty="0" smtClean="0"/>
              <a:t>Um </a:t>
            </a:r>
            <a:r>
              <a:rPr lang="pt-BR" dirty="0"/>
              <a:t>líder deve </a:t>
            </a:r>
            <a:r>
              <a:rPr lang="pt-BR" u="sng" dirty="0"/>
              <a:t>inspirar confiança, ser inteligente, perceptivo e decisivo para ter melhores condições de liderar com sucesso</a:t>
            </a:r>
            <a:r>
              <a:rPr lang="pt-BR" dirty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87363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9C3E593-BEC9-4CE1-B469-C920160196A7}" type="slidenum">
              <a:rPr lang="pt-BR" smtClean="0"/>
              <a:pPr/>
              <a:t>23</a:t>
            </a:fld>
            <a:endParaRPr lang="pt-BR" smtClean="0"/>
          </a:p>
        </p:txBody>
      </p:sp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i="1" dirty="0"/>
              <a:t>teorias sobre estilos de </a:t>
            </a:r>
            <a:r>
              <a:rPr lang="pt-BR" sz="4000" b="1" i="1" dirty="0" smtClean="0"/>
              <a:t>liderança</a:t>
            </a:r>
            <a:endParaRPr lang="pt-BR" sz="4000" dirty="0" smtClean="0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800" dirty="0" smtClean="0"/>
              <a:t>são </a:t>
            </a:r>
            <a:r>
              <a:rPr lang="pt-BR" sz="2800" dirty="0" smtClean="0"/>
              <a:t>as que estudam a </a:t>
            </a:r>
            <a:r>
              <a:rPr lang="pt-BR" sz="2800" i="1" dirty="0" smtClean="0"/>
              <a:t>Liderança</a:t>
            </a:r>
            <a:r>
              <a:rPr lang="pt-BR" sz="2800" dirty="0" smtClean="0"/>
              <a:t> em termos </a:t>
            </a:r>
            <a:r>
              <a:rPr lang="pt-BR" sz="2800" dirty="0" smtClean="0"/>
              <a:t>de: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pt-BR" sz="2800" dirty="0" smtClean="0"/>
          </a:p>
          <a:p>
            <a:pPr algn="just">
              <a:lnSpc>
                <a:spcPct val="90000"/>
              </a:lnSpc>
            </a:pPr>
            <a:r>
              <a:rPr lang="pt-BR" sz="2800" dirty="0" smtClean="0"/>
              <a:t>“ </a:t>
            </a:r>
            <a:r>
              <a:rPr lang="pt-BR" sz="2800" u="sng" dirty="0" smtClean="0"/>
              <a:t>Estilos </a:t>
            </a:r>
            <a:r>
              <a:rPr lang="pt-BR" sz="2800" u="sng" dirty="0" smtClean="0"/>
              <a:t>de </a:t>
            </a:r>
            <a:r>
              <a:rPr lang="pt-BR" sz="2800" u="sng" dirty="0" smtClean="0"/>
              <a:t>comportamento” </a:t>
            </a:r>
            <a:r>
              <a:rPr lang="pt-BR" sz="2800" u="sng" dirty="0" smtClean="0"/>
              <a:t>do líder em relação aos seus subordinados</a:t>
            </a:r>
            <a:r>
              <a:rPr lang="pt-BR" sz="2800" dirty="0" smtClean="0"/>
              <a:t>, </a:t>
            </a:r>
            <a:endParaRPr lang="pt-BR" sz="2800" dirty="0" smtClean="0"/>
          </a:p>
          <a:p>
            <a:pPr algn="just">
              <a:lnSpc>
                <a:spcPct val="90000"/>
              </a:lnSpc>
            </a:pPr>
            <a:r>
              <a:rPr lang="pt-BR" sz="2800" dirty="0" smtClean="0"/>
              <a:t>pela </a:t>
            </a:r>
            <a:r>
              <a:rPr lang="pt-BR" sz="2800" dirty="0" smtClean="0"/>
              <a:t>maneira pelo qual o líder orienta sua conduta</a:t>
            </a:r>
            <a:r>
              <a:rPr lang="pt-BR" sz="2800" dirty="0" smtClean="0"/>
              <a:t>.</a:t>
            </a:r>
          </a:p>
          <a:p>
            <a:pPr algn="just">
              <a:lnSpc>
                <a:spcPct val="90000"/>
              </a:lnSpc>
            </a:pPr>
            <a:endParaRPr lang="pt-BR" sz="2800" dirty="0" smtClean="0"/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400" dirty="0" smtClean="0"/>
              <a:t>Enquanto a primeira se refere a como o </a:t>
            </a:r>
            <a:r>
              <a:rPr lang="pt-BR" sz="2400" dirty="0" smtClean="0"/>
              <a:t>líder </a:t>
            </a:r>
            <a:r>
              <a:rPr lang="pt-BR" sz="2400" dirty="0" smtClean="0"/>
              <a:t>é, esta por sua vez trata de como é que o líder faz.			</a:t>
            </a:r>
            <a:endParaRPr lang="pt-BR" sz="2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5929313" y="6286500"/>
            <a:ext cx="2794000" cy="365125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D3A0D515-0E07-465E-80C1-9433CFE1FE76}" type="slidenum">
              <a:rPr lang="pt-BR" sz="2400" smtClean="0">
                <a:latin typeface="+mn-lt"/>
              </a:rPr>
              <a:pPr>
                <a:defRPr/>
              </a:pPr>
              <a:t>24</a:t>
            </a:fld>
            <a:endParaRPr lang="pt-BR" sz="2400" smtClean="0">
              <a:latin typeface="+mn-lt"/>
            </a:endParaRPr>
          </a:p>
        </p:txBody>
      </p:sp>
      <p:sp>
        <p:nvSpPr>
          <p:cNvPr id="1034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3 Estilos de liderança</a:t>
            </a:r>
            <a:endParaRPr lang="pt-BR" dirty="0" smtClean="0"/>
          </a:p>
        </p:txBody>
      </p:sp>
      <p:sp>
        <p:nvSpPr>
          <p:cNvPr id="103428" name="Text Box 3"/>
          <p:cNvSpPr txBox="1">
            <a:spLocks noChangeArrowheads="1"/>
          </p:cNvSpPr>
          <p:nvPr/>
        </p:nvSpPr>
        <p:spPr bwMode="auto">
          <a:xfrm>
            <a:off x="609600" y="2133600"/>
            <a:ext cx="18192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Autocrática</a:t>
            </a:r>
          </a:p>
        </p:txBody>
      </p:sp>
      <p:sp>
        <p:nvSpPr>
          <p:cNvPr id="103429" name="Text Box 4"/>
          <p:cNvSpPr txBox="1">
            <a:spLocks noChangeArrowheads="1"/>
          </p:cNvSpPr>
          <p:nvPr/>
        </p:nvSpPr>
        <p:spPr bwMode="auto">
          <a:xfrm>
            <a:off x="609600" y="2971800"/>
            <a:ext cx="169703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pt-BR" sz="2400">
                <a:latin typeface="Arial" pitchFamily="34" charset="0"/>
                <a:cs typeface="Arial" pitchFamily="34" charset="0"/>
              </a:rPr>
              <a:t>Apenas o líder fixa as diretrizes sem qualquer participação do grupo.</a:t>
            </a:r>
          </a:p>
        </p:txBody>
      </p:sp>
      <p:sp>
        <p:nvSpPr>
          <p:cNvPr id="103430" name="Text Box 5"/>
          <p:cNvSpPr txBox="1">
            <a:spLocks noChangeArrowheads="1"/>
          </p:cNvSpPr>
          <p:nvPr/>
        </p:nvSpPr>
        <p:spPr bwMode="auto">
          <a:xfrm>
            <a:off x="3581400" y="2133600"/>
            <a:ext cx="1995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>
                <a:latin typeface="Arial" pitchFamily="34" charset="0"/>
                <a:cs typeface="Arial" pitchFamily="34" charset="0"/>
              </a:rPr>
              <a:t>Democrática</a:t>
            </a:r>
          </a:p>
        </p:txBody>
      </p:sp>
      <p:sp>
        <p:nvSpPr>
          <p:cNvPr id="103431" name="Line 6"/>
          <p:cNvSpPr>
            <a:spLocks noChangeShapeType="1"/>
          </p:cNvSpPr>
          <p:nvPr/>
        </p:nvSpPr>
        <p:spPr bwMode="auto">
          <a:xfrm>
            <a:off x="533400" y="2590800"/>
            <a:ext cx="7610475" cy="52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BR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432" name="Text Box 7"/>
          <p:cNvSpPr txBox="1">
            <a:spLocks noChangeArrowheads="1"/>
          </p:cNvSpPr>
          <p:nvPr/>
        </p:nvSpPr>
        <p:spPr bwMode="auto">
          <a:xfrm>
            <a:off x="3505200" y="2971800"/>
            <a:ext cx="20955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pt-BR" sz="2400">
                <a:latin typeface="Arial" pitchFamily="34" charset="0"/>
                <a:cs typeface="Arial" pitchFamily="34" charset="0"/>
              </a:rPr>
              <a:t>As diretrizes são debatidas e decididas pelo grupo, estimulado e assistido pelo líder</a:t>
            </a:r>
          </a:p>
        </p:txBody>
      </p:sp>
      <p:sp>
        <p:nvSpPr>
          <p:cNvPr id="103433" name="Text Box 8"/>
          <p:cNvSpPr txBox="1">
            <a:spLocks noChangeArrowheads="1"/>
          </p:cNvSpPr>
          <p:nvPr/>
        </p:nvSpPr>
        <p:spPr bwMode="auto">
          <a:xfrm>
            <a:off x="6248400" y="2133600"/>
            <a:ext cx="1995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>
                <a:latin typeface="Arial" pitchFamily="34" charset="0"/>
                <a:cs typeface="Arial" pitchFamily="34" charset="0"/>
              </a:rPr>
              <a:t>Liberal</a:t>
            </a:r>
          </a:p>
        </p:txBody>
      </p:sp>
      <p:sp>
        <p:nvSpPr>
          <p:cNvPr id="103434" name="Text Box 9"/>
          <p:cNvSpPr txBox="1">
            <a:spLocks noChangeArrowheads="1"/>
          </p:cNvSpPr>
          <p:nvPr/>
        </p:nvSpPr>
        <p:spPr bwMode="auto">
          <a:xfrm>
            <a:off x="6019800" y="2971800"/>
            <a:ext cx="2195513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Há liberdade completa para as decisões grupais ou individuais, com participação mínima do líder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441575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73F4DBF4-F154-43B0-A726-9EDB20690D40}" type="slidenum">
              <a:rPr lang="pt-BR" sz="2400" smtClean="0">
                <a:latin typeface="Arial" pitchFamily="34" charset="0"/>
                <a:cs typeface="Arial" pitchFamily="34" charset="0"/>
              </a:rPr>
              <a:pPr/>
              <a:t>25</a:t>
            </a:fld>
            <a:endParaRPr lang="pt-BR" sz="24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/>
              <a:t>3 Estilos de liderança</a:t>
            </a:r>
            <a:endParaRPr lang="pt-BR" sz="3600" dirty="0" smtClean="0"/>
          </a:p>
        </p:txBody>
      </p:sp>
      <p:sp>
        <p:nvSpPr>
          <p:cNvPr id="104452" name="Text Box 3"/>
          <p:cNvSpPr txBox="1">
            <a:spLocks noChangeArrowheads="1"/>
          </p:cNvSpPr>
          <p:nvPr/>
        </p:nvSpPr>
        <p:spPr bwMode="auto">
          <a:xfrm>
            <a:off x="609600" y="2133600"/>
            <a:ext cx="18192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Autocrática</a:t>
            </a:r>
          </a:p>
        </p:txBody>
      </p:sp>
      <p:sp>
        <p:nvSpPr>
          <p:cNvPr id="104453" name="Text Box 4"/>
          <p:cNvSpPr txBox="1">
            <a:spLocks noChangeArrowheads="1"/>
          </p:cNvSpPr>
          <p:nvPr/>
        </p:nvSpPr>
        <p:spPr bwMode="auto">
          <a:xfrm>
            <a:off x="609600" y="2971800"/>
            <a:ext cx="226695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t-BR" sz="2400">
                <a:latin typeface="Arial" pitchFamily="34" charset="0"/>
                <a:cs typeface="Arial" pitchFamily="34" charset="0"/>
              </a:rPr>
              <a:t>O líder determina qual a tarefa que cada um deve executar e qual o seu companheiro de trabalho.</a:t>
            </a:r>
          </a:p>
        </p:txBody>
      </p:sp>
      <p:sp>
        <p:nvSpPr>
          <p:cNvPr id="104454" name="Text Box 5"/>
          <p:cNvSpPr txBox="1">
            <a:spLocks noChangeArrowheads="1"/>
          </p:cNvSpPr>
          <p:nvPr/>
        </p:nvSpPr>
        <p:spPr bwMode="auto">
          <a:xfrm>
            <a:off x="3581400" y="2133600"/>
            <a:ext cx="19192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Democrática</a:t>
            </a:r>
          </a:p>
        </p:txBody>
      </p:sp>
      <p:sp>
        <p:nvSpPr>
          <p:cNvPr id="104455" name="Line 6"/>
          <p:cNvSpPr>
            <a:spLocks noChangeShapeType="1"/>
          </p:cNvSpPr>
          <p:nvPr/>
        </p:nvSpPr>
        <p:spPr bwMode="auto">
          <a:xfrm flipV="1">
            <a:off x="533400" y="2544763"/>
            <a:ext cx="8396288" cy="46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456" name="Text Box 7"/>
          <p:cNvSpPr txBox="1">
            <a:spLocks noChangeArrowheads="1"/>
          </p:cNvSpPr>
          <p:nvPr/>
        </p:nvSpPr>
        <p:spPr bwMode="auto">
          <a:xfrm>
            <a:off x="3124200" y="2971800"/>
            <a:ext cx="2963863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t-BR" sz="2400">
                <a:latin typeface="Arial" pitchFamily="34" charset="0"/>
                <a:cs typeface="Arial" pitchFamily="34" charset="0"/>
              </a:rPr>
              <a:t>A divisão das tarefas fica a critério do próprio grupo e cada membro tem a liberdade de escolher os seus companheiros de trabalho.</a:t>
            </a:r>
          </a:p>
        </p:txBody>
      </p:sp>
      <p:sp>
        <p:nvSpPr>
          <p:cNvPr id="104457" name="Text Box 8"/>
          <p:cNvSpPr txBox="1">
            <a:spLocks noChangeArrowheads="1"/>
          </p:cNvSpPr>
          <p:nvPr/>
        </p:nvSpPr>
        <p:spPr bwMode="auto">
          <a:xfrm>
            <a:off x="6248400" y="2133600"/>
            <a:ext cx="174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latin typeface="Arial" pitchFamily="34" charset="0"/>
                <a:cs typeface="Arial" pitchFamily="34" charset="0"/>
              </a:rPr>
              <a:t>Liberal</a:t>
            </a:r>
          </a:p>
        </p:txBody>
      </p:sp>
      <p:sp>
        <p:nvSpPr>
          <p:cNvPr id="104458" name="Text Box 9"/>
          <p:cNvSpPr txBox="1">
            <a:spLocks noChangeArrowheads="1"/>
          </p:cNvSpPr>
          <p:nvPr/>
        </p:nvSpPr>
        <p:spPr bwMode="auto">
          <a:xfrm>
            <a:off x="6143636" y="2928934"/>
            <a:ext cx="226695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Tanto a divisão das tarefas, como a escolha dos companheiros de trabalho. Absoluta falta de participação do líder.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5365734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18BB040-1573-41BC-A9FE-98E74C404CA1}" type="slidenum">
              <a:rPr lang="pt-BR" sz="2000" smtClean="0">
                <a:latin typeface="Arial" pitchFamily="34" charset="0"/>
                <a:cs typeface="Arial" pitchFamily="34" charset="0"/>
              </a:rPr>
              <a:pPr/>
              <a:t>26</a:t>
            </a:fld>
            <a:endParaRPr lang="pt-BR" sz="2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4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pt-BR" sz="3600" dirty="0"/>
              <a:t>3 Estilos de liderança</a:t>
            </a:r>
            <a:endParaRPr lang="pt-BR" sz="3600" dirty="0" smtClean="0"/>
          </a:p>
        </p:txBody>
      </p:sp>
      <p:sp>
        <p:nvSpPr>
          <p:cNvPr id="105476" name="Text Box 3"/>
          <p:cNvSpPr txBox="1">
            <a:spLocks noChangeArrowheads="1"/>
          </p:cNvSpPr>
          <p:nvPr/>
        </p:nvSpPr>
        <p:spPr bwMode="auto">
          <a:xfrm>
            <a:off x="609600" y="1142984"/>
            <a:ext cx="1533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dirty="0">
                <a:latin typeface="Arial" pitchFamily="34" charset="0"/>
                <a:cs typeface="Arial" pitchFamily="34" charset="0"/>
              </a:rPr>
              <a:t>Autocrática</a:t>
            </a:r>
          </a:p>
        </p:txBody>
      </p:sp>
      <p:sp>
        <p:nvSpPr>
          <p:cNvPr id="105477" name="Text Box 4"/>
          <p:cNvSpPr txBox="1">
            <a:spLocks noChangeArrowheads="1"/>
          </p:cNvSpPr>
          <p:nvPr/>
        </p:nvSpPr>
        <p:spPr bwMode="auto">
          <a:xfrm>
            <a:off x="609600" y="1981184"/>
            <a:ext cx="19812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t-BR" sz="2000">
                <a:latin typeface="Arial" pitchFamily="34" charset="0"/>
                <a:cs typeface="Arial" pitchFamily="34" charset="0"/>
              </a:rPr>
              <a:t>O líder determina as providências e as técnicas para a execução das tarefas, cada uma por vez, na medida em que se tornam necessárias e de modo imprevisível para o grupo .</a:t>
            </a:r>
          </a:p>
        </p:txBody>
      </p:sp>
      <p:sp>
        <p:nvSpPr>
          <p:cNvPr id="105478" name="Text Box 5"/>
          <p:cNvSpPr txBox="1">
            <a:spLocks noChangeArrowheads="1"/>
          </p:cNvSpPr>
          <p:nvPr/>
        </p:nvSpPr>
        <p:spPr bwMode="auto">
          <a:xfrm>
            <a:off x="3581400" y="1142984"/>
            <a:ext cx="17049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dirty="0">
                <a:latin typeface="Arial" pitchFamily="34" charset="0"/>
                <a:cs typeface="Arial" pitchFamily="34" charset="0"/>
              </a:rPr>
              <a:t>Democrática</a:t>
            </a:r>
          </a:p>
        </p:txBody>
      </p:sp>
      <p:sp>
        <p:nvSpPr>
          <p:cNvPr id="105479" name="Line 6"/>
          <p:cNvSpPr>
            <a:spLocks noChangeShapeType="1"/>
          </p:cNvSpPr>
          <p:nvPr/>
        </p:nvSpPr>
        <p:spPr bwMode="auto">
          <a:xfrm>
            <a:off x="533400" y="1600184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480" name="Text Box 7"/>
          <p:cNvSpPr txBox="1">
            <a:spLocks noChangeArrowheads="1"/>
          </p:cNvSpPr>
          <p:nvPr/>
        </p:nvSpPr>
        <p:spPr bwMode="auto">
          <a:xfrm>
            <a:off x="3124200" y="1981184"/>
            <a:ext cx="2590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t-BR" sz="2000">
                <a:latin typeface="Arial" pitchFamily="34" charset="0"/>
                <a:cs typeface="Arial" pitchFamily="34" charset="0"/>
              </a:rPr>
              <a:t>O próprio grupo esboça as providências e as técnicas para atingir o alvo, solicitando aconselhamento técnico ao líder quando necessário, passando este a sugerir duas ou mais alternativas para o grupo escolher. As tarefas ganham novas perspectivas com os debates.</a:t>
            </a:r>
          </a:p>
        </p:txBody>
      </p:sp>
      <p:sp>
        <p:nvSpPr>
          <p:cNvPr id="105481" name="Text Box 8"/>
          <p:cNvSpPr txBox="1">
            <a:spLocks noChangeArrowheads="1"/>
          </p:cNvSpPr>
          <p:nvPr/>
        </p:nvSpPr>
        <p:spPr bwMode="auto">
          <a:xfrm>
            <a:off x="6248400" y="1142984"/>
            <a:ext cx="152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>
                <a:latin typeface="Arial" pitchFamily="34" charset="0"/>
                <a:cs typeface="Arial" pitchFamily="34" charset="0"/>
              </a:rPr>
              <a:t>Liberal</a:t>
            </a:r>
          </a:p>
        </p:txBody>
      </p:sp>
      <p:sp>
        <p:nvSpPr>
          <p:cNvPr id="105482" name="Text Box 9"/>
          <p:cNvSpPr txBox="1">
            <a:spLocks noChangeArrowheads="1"/>
          </p:cNvSpPr>
          <p:nvPr/>
        </p:nvSpPr>
        <p:spPr bwMode="auto">
          <a:xfrm>
            <a:off x="6019800" y="1981184"/>
            <a:ext cx="19812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t-BR" sz="2000">
                <a:latin typeface="Arial" pitchFamily="34" charset="0"/>
                <a:cs typeface="Arial" pitchFamily="34" charset="0"/>
              </a:rPr>
              <a:t>A participação do líder no debate é limitada, apresentando apenas materiais variados ao grupo, esclarecendo que poderia fornecer informações desde que as pedissem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3E16A3C-B4EA-4A6B-910D-992C913EB2B3}" type="slidenum">
              <a:rPr lang="pt-BR" sz="2000" smtClean="0">
                <a:latin typeface="Arial" pitchFamily="34" charset="0"/>
                <a:cs typeface="Arial" pitchFamily="34" charset="0"/>
              </a:rPr>
              <a:pPr/>
              <a:t>27</a:t>
            </a:fld>
            <a:endParaRPr lang="pt-BR" sz="2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/>
              <a:t>3 Estilos de liderança</a:t>
            </a:r>
            <a:endParaRPr lang="pt-BR" sz="3600" dirty="0" smtClean="0"/>
          </a:p>
        </p:txBody>
      </p:sp>
      <p:sp>
        <p:nvSpPr>
          <p:cNvPr id="106500" name="Text Box 3"/>
          <p:cNvSpPr txBox="1">
            <a:spLocks noChangeArrowheads="1"/>
          </p:cNvSpPr>
          <p:nvPr/>
        </p:nvSpPr>
        <p:spPr bwMode="auto">
          <a:xfrm>
            <a:off x="609600" y="1643063"/>
            <a:ext cx="14620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>
                <a:latin typeface="Arial" pitchFamily="34" charset="0"/>
                <a:cs typeface="Arial" pitchFamily="34" charset="0"/>
              </a:rPr>
              <a:t>Autocrática</a:t>
            </a:r>
          </a:p>
        </p:txBody>
      </p:sp>
      <p:sp>
        <p:nvSpPr>
          <p:cNvPr id="106501" name="Text Box 4"/>
          <p:cNvSpPr txBox="1">
            <a:spLocks noChangeArrowheads="1"/>
          </p:cNvSpPr>
          <p:nvPr/>
        </p:nvSpPr>
        <p:spPr bwMode="auto">
          <a:xfrm>
            <a:off x="609600" y="2481263"/>
            <a:ext cx="19812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t-BR" sz="2000">
                <a:latin typeface="Arial" pitchFamily="34" charset="0"/>
                <a:cs typeface="Arial" pitchFamily="34" charset="0"/>
              </a:rPr>
              <a:t>O líder é dominador e é ”pessoal” nos elogios e nas críticas ao trabalho de cada membro.</a:t>
            </a:r>
          </a:p>
        </p:txBody>
      </p:sp>
      <p:sp>
        <p:nvSpPr>
          <p:cNvPr id="106502" name="Text Box 5"/>
          <p:cNvSpPr txBox="1">
            <a:spLocks noChangeArrowheads="1"/>
          </p:cNvSpPr>
          <p:nvPr/>
        </p:nvSpPr>
        <p:spPr bwMode="auto">
          <a:xfrm>
            <a:off x="3581400" y="1643063"/>
            <a:ext cx="17764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dirty="0">
                <a:latin typeface="Arial" pitchFamily="34" charset="0"/>
                <a:cs typeface="Arial" pitchFamily="34" charset="0"/>
              </a:rPr>
              <a:t>Democrática</a:t>
            </a:r>
          </a:p>
        </p:txBody>
      </p:sp>
      <p:sp>
        <p:nvSpPr>
          <p:cNvPr id="106503" name="Line 6"/>
          <p:cNvSpPr>
            <a:spLocks noChangeShapeType="1"/>
          </p:cNvSpPr>
          <p:nvPr/>
        </p:nvSpPr>
        <p:spPr bwMode="auto">
          <a:xfrm>
            <a:off x="533400" y="2100263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6504" name="Text Box 7"/>
          <p:cNvSpPr txBox="1">
            <a:spLocks noChangeArrowheads="1"/>
          </p:cNvSpPr>
          <p:nvPr/>
        </p:nvSpPr>
        <p:spPr bwMode="auto">
          <a:xfrm>
            <a:off x="3124200" y="2481263"/>
            <a:ext cx="25908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t-BR" sz="2000">
                <a:latin typeface="Arial" pitchFamily="34" charset="0"/>
                <a:cs typeface="Arial" pitchFamily="34" charset="0"/>
              </a:rPr>
              <a:t>O líder procura ser um membro normal do grupo, em espírito, sem encarregar-se muito de tarefas. O é objetivo e se limita aos fatos em suas críticas e elogios.</a:t>
            </a:r>
          </a:p>
        </p:txBody>
      </p:sp>
      <p:sp>
        <p:nvSpPr>
          <p:cNvPr id="106505" name="Text Box 8"/>
          <p:cNvSpPr txBox="1">
            <a:spLocks noChangeArrowheads="1"/>
          </p:cNvSpPr>
          <p:nvPr/>
        </p:nvSpPr>
        <p:spPr bwMode="auto">
          <a:xfrm>
            <a:off x="6248400" y="1643063"/>
            <a:ext cx="152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>
                <a:latin typeface="Arial" pitchFamily="34" charset="0"/>
                <a:cs typeface="Arial" pitchFamily="34" charset="0"/>
              </a:rPr>
              <a:t>Liberal</a:t>
            </a:r>
          </a:p>
        </p:txBody>
      </p:sp>
      <p:sp>
        <p:nvSpPr>
          <p:cNvPr id="106506" name="Text Box 9"/>
          <p:cNvSpPr txBox="1">
            <a:spLocks noChangeArrowheads="1"/>
          </p:cNvSpPr>
          <p:nvPr/>
        </p:nvSpPr>
        <p:spPr bwMode="auto">
          <a:xfrm>
            <a:off x="6019800" y="2481263"/>
            <a:ext cx="233841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t-BR" sz="2000" dirty="0">
                <a:latin typeface="Arial" pitchFamily="34" charset="0"/>
                <a:cs typeface="Arial" pitchFamily="34" charset="0"/>
              </a:rPr>
              <a:t>O líder não faz nenhuma tentativa de avaliar ou de regular o curso dos acontecimentos. O líder somente faz comentários irregulares sobre as atividades dos membros quando perguntado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5708278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959EC30B-4268-4983-8940-ACCCFF1FA6F3}" type="slidenum">
              <a:rPr lang="pt-BR" sz="2000" smtClean="0">
                <a:cs typeface="Arial" charset="0"/>
              </a:rPr>
              <a:pPr/>
              <a:t>28</a:t>
            </a:fld>
            <a:endParaRPr lang="pt-BR" sz="2000" smtClean="0">
              <a:cs typeface="Arial" charset="0"/>
            </a:endParaRPr>
          </a:p>
        </p:txBody>
      </p:sp>
      <p:sp>
        <p:nvSpPr>
          <p:cNvPr id="1075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/>
              <a:t>3 Estilos de liderança</a:t>
            </a:r>
            <a:endParaRPr lang="pt-BR" sz="3600" dirty="0" smtClean="0"/>
          </a:p>
        </p:txBody>
      </p:sp>
      <p:sp>
        <p:nvSpPr>
          <p:cNvPr id="107524" name="Text Box 3"/>
          <p:cNvSpPr txBox="1">
            <a:spLocks noChangeArrowheads="1"/>
          </p:cNvSpPr>
          <p:nvPr/>
        </p:nvSpPr>
        <p:spPr bwMode="auto">
          <a:xfrm>
            <a:off x="838993" y="1785938"/>
            <a:ext cx="14620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000">
                <a:cs typeface="Arial" charset="0"/>
              </a:rPr>
              <a:t>Estilo Autocrático</a:t>
            </a:r>
          </a:p>
        </p:txBody>
      </p:sp>
      <p:sp>
        <p:nvSpPr>
          <p:cNvPr id="107525" name="Text Box 4"/>
          <p:cNvSpPr txBox="1">
            <a:spLocks noChangeArrowheads="1"/>
          </p:cNvSpPr>
          <p:nvPr/>
        </p:nvSpPr>
        <p:spPr bwMode="auto">
          <a:xfrm>
            <a:off x="3598466" y="1785938"/>
            <a:ext cx="18526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000">
                <a:cs typeface="Arial" charset="0"/>
              </a:rPr>
              <a:t>Estilo Democrático</a:t>
            </a:r>
          </a:p>
        </p:txBody>
      </p:sp>
      <p:sp>
        <p:nvSpPr>
          <p:cNvPr id="107526" name="Text Box 5"/>
          <p:cNvSpPr txBox="1">
            <a:spLocks noChangeArrowheads="1"/>
          </p:cNvSpPr>
          <p:nvPr/>
        </p:nvSpPr>
        <p:spPr bwMode="auto">
          <a:xfrm>
            <a:off x="6506071" y="1785938"/>
            <a:ext cx="152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000">
                <a:cs typeface="Arial" charset="0"/>
              </a:rPr>
              <a:t>Estilo   Liberal</a:t>
            </a:r>
          </a:p>
        </p:txBody>
      </p:sp>
      <p:sp>
        <p:nvSpPr>
          <p:cNvPr id="107527" name="Text Box 6"/>
          <p:cNvSpPr txBox="1">
            <a:spLocks noChangeArrowheads="1"/>
          </p:cNvSpPr>
          <p:nvPr/>
        </p:nvSpPr>
        <p:spPr bwMode="auto">
          <a:xfrm>
            <a:off x="1164431" y="2985715"/>
            <a:ext cx="8112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000" b="1" u="sng">
                <a:cs typeface="Arial" charset="0"/>
              </a:rPr>
              <a:t>Líder</a:t>
            </a:r>
          </a:p>
        </p:txBody>
      </p:sp>
      <p:sp>
        <p:nvSpPr>
          <p:cNvPr id="107528" name="Text Box 7"/>
          <p:cNvSpPr txBox="1">
            <a:spLocks noChangeArrowheads="1"/>
          </p:cNvSpPr>
          <p:nvPr/>
        </p:nvSpPr>
        <p:spPr bwMode="auto">
          <a:xfrm>
            <a:off x="787301" y="4533528"/>
            <a:ext cx="176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000">
                <a:cs typeface="Arial" charset="0"/>
              </a:rPr>
              <a:t>Subordinados</a:t>
            </a:r>
          </a:p>
        </p:txBody>
      </p:sp>
      <p:sp>
        <p:nvSpPr>
          <p:cNvPr id="107529" name="Text Box 8"/>
          <p:cNvSpPr txBox="1">
            <a:spLocks noChangeArrowheads="1"/>
          </p:cNvSpPr>
          <p:nvPr/>
        </p:nvSpPr>
        <p:spPr bwMode="auto">
          <a:xfrm>
            <a:off x="4119166" y="2985715"/>
            <a:ext cx="8112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000" b="1" u="sng">
                <a:cs typeface="Arial" charset="0"/>
              </a:rPr>
              <a:t>Líder</a:t>
            </a:r>
            <a:endParaRPr lang="pt-BR" sz="2000">
              <a:cs typeface="Arial" charset="0"/>
            </a:endParaRPr>
          </a:p>
        </p:txBody>
      </p:sp>
      <p:sp>
        <p:nvSpPr>
          <p:cNvPr id="107530" name="Text Box 9"/>
          <p:cNvSpPr txBox="1">
            <a:spLocks noChangeArrowheads="1"/>
          </p:cNvSpPr>
          <p:nvPr/>
        </p:nvSpPr>
        <p:spPr bwMode="auto">
          <a:xfrm>
            <a:off x="3713113" y="4485903"/>
            <a:ext cx="1794991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000" b="1" u="sng" dirty="0">
                <a:cs typeface="Arial" charset="0"/>
              </a:rPr>
              <a:t>Subordinados</a:t>
            </a:r>
            <a:endParaRPr lang="pt-BR" sz="2000" dirty="0">
              <a:cs typeface="Arial" charset="0"/>
            </a:endParaRPr>
          </a:p>
        </p:txBody>
      </p:sp>
      <p:sp>
        <p:nvSpPr>
          <p:cNvPr id="107531" name="Text Box 10"/>
          <p:cNvSpPr txBox="1">
            <a:spLocks noChangeArrowheads="1"/>
          </p:cNvSpPr>
          <p:nvPr/>
        </p:nvSpPr>
        <p:spPr bwMode="auto">
          <a:xfrm>
            <a:off x="6883896" y="3009528"/>
            <a:ext cx="768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000">
                <a:cs typeface="Arial" charset="0"/>
              </a:rPr>
              <a:t>Líder</a:t>
            </a:r>
          </a:p>
        </p:txBody>
      </p:sp>
      <p:sp>
        <p:nvSpPr>
          <p:cNvPr id="107532" name="Text Box 11"/>
          <p:cNvSpPr txBox="1">
            <a:spLocks noChangeArrowheads="1"/>
          </p:cNvSpPr>
          <p:nvPr/>
        </p:nvSpPr>
        <p:spPr bwMode="auto">
          <a:xfrm>
            <a:off x="6477074" y="4485903"/>
            <a:ext cx="1911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000" b="1" u="sng" dirty="0">
                <a:cs typeface="Arial" charset="0"/>
              </a:rPr>
              <a:t>Subordinados</a:t>
            </a:r>
            <a:endParaRPr lang="pt-BR" sz="2000" dirty="0">
              <a:cs typeface="Arial" charset="0"/>
            </a:endParaRPr>
          </a:p>
        </p:txBody>
      </p:sp>
      <p:sp>
        <p:nvSpPr>
          <p:cNvPr id="107533" name="Oval 12" descr="5%"/>
          <p:cNvSpPr>
            <a:spLocks noChangeArrowheads="1"/>
          </p:cNvSpPr>
          <p:nvPr/>
        </p:nvSpPr>
        <p:spPr bwMode="auto">
          <a:xfrm>
            <a:off x="1036637" y="2780928"/>
            <a:ext cx="10668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 sz="2000">
              <a:cs typeface="Arial" charset="0"/>
            </a:endParaRPr>
          </a:p>
        </p:txBody>
      </p:sp>
      <p:sp>
        <p:nvSpPr>
          <p:cNvPr id="107534" name="Oval 13"/>
          <p:cNvSpPr>
            <a:spLocks noChangeArrowheads="1"/>
          </p:cNvSpPr>
          <p:nvPr/>
        </p:nvSpPr>
        <p:spPr bwMode="auto">
          <a:xfrm>
            <a:off x="3991372" y="2780928"/>
            <a:ext cx="10668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 sz="2000">
              <a:cs typeface="Arial" charset="0"/>
            </a:endParaRPr>
          </a:p>
        </p:txBody>
      </p:sp>
      <p:sp>
        <p:nvSpPr>
          <p:cNvPr id="107535" name="Oval 14"/>
          <p:cNvSpPr>
            <a:spLocks noChangeArrowheads="1"/>
          </p:cNvSpPr>
          <p:nvPr/>
        </p:nvSpPr>
        <p:spPr bwMode="auto">
          <a:xfrm>
            <a:off x="6734671" y="2780928"/>
            <a:ext cx="10668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 sz="2000">
              <a:cs typeface="Arial" charset="0"/>
            </a:endParaRPr>
          </a:p>
        </p:txBody>
      </p:sp>
      <p:sp>
        <p:nvSpPr>
          <p:cNvPr id="107536" name="Oval 15"/>
          <p:cNvSpPr>
            <a:spLocks noChangeArrowheads="1"/>
          </p:cNvSpPr>
          <p:nvPr/>
        </p:nvSpPr>
        <p:spPr bwMode="auto">
          <a:xfrm>
            <a:off x="6277471" y="4152528"/>
            <a:ext cx="1981200" cy="1066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 sz="2000">
              <a:cs typeface="Arial" charset="0"/>
            </a:endParaRPr>
          </a:p>
        </p:txBody>
      </p:sp>
      <p:sp>
        <p:nvSpPr>
          <p:cNvPr id="107537" name="Oval 16"/>
          <p:cNvSpPr>
            <a:spLocks noChangeArrowheads="1"/>
          </p:cNvSpPr>
          <p:nvPr/>
        </p:nvSpPr>
        <p:spPr bwMode="auto">
          <a:xfrm>
            <a:off x="3534172" y="4152528"/>
            <a:ext cx="1981200" cy="1066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 sz="2000">
              <a:cs typeface="Arial" charset="0"/>
            </a:endParaRPr>
          </a:p>
        </p:txBody>
      </p:sp>
      <p:sp>
        <p:nvSpPr>
          <p:cNvPr id="107538" name="Oval 17"/>
          <p:cNvSpPr>
            <a:spLocks noChangeArrowheads="1"/>
          </p:cNvSpPr>
          <p:nvPr/>
        </p:nvSpPr>
        <p:spPr bwMode="auto">
          <a:xfrm>
            <a:off x="579437" y="4228728"/>
            <a:ext cx="1981200" cy="1066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 sz="2000">
              <a:cs typeface="Arial" charset="0"/>
            </a:endParaRPr>
          </a:p>
        </p:txBody>
      </p:sp>
      <p:sp>
        <p:nvSpPr>
          <p:cNvPr id="107539" name="AutoShape 18"/>
          <p:cNvSpPr>
            <a:spLocks noChangeArrowheads="1"/>
          </p:cNvSpPr>
          <p:nvPr/>
        </p:nvSpPr>
        <p:spPr bwMode="auto">
          <a:xfrm>
            <a:off x="1417637" y="3771528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2000">
              <a:cs typeface="Arial" charset="0"/>
            </a:endParaRPr>
          </a:p>
        </p:txBody>
      </p:sp>
      <p:sp>
        <p:nvSpPr>
          <p:cNvPr id="107540" name="AutoShape 19"/>
          <p:cNvSpPr>
            <a:spLocks noChangeArrowheads="1"/>
          </p:cNvSpPr>
          <p:nvPr/>
        </p:nvSpPr>
        <p:spPr bwMode="auto">
          <a:xfrm>
            <a:off x="4372372" y="3695328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2000">
              <a:cs typeface="Arial" charset="0"/>
            </a:endParaRPr>
          </a:p>
        </p:txBody>
      </p:sp>
      <p:sp>
        <p:nvSpPr>
          <p:cNvPr id="107541" name="AutoShape 20"/>
          <p:cNvSpPr>
            <a:spLocks noChangeArrowheads="1"/>
          </p:cNvSpPr>
          <p:nvPr/>
        </p:nvSpPr>
        <p:spPr bwMode="auto">
          <a:xfrm>
            <a:off x="7115671" y="3695328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2000">
              <a:cs typeface="Arial" charset="0"/>
            </a:endParaRPr>
          </a:p>
        </p:txBody>
      </p:sp>
      <p:sp>
        <p:nvSpPr>
          <p:cNvPr id="107542" name="Text Box 21"/>
          <p:cNvSpPr txBox="1">
            <a:spLocks noChangeArrowheads="1"/>
          </p:cNvSpPr>
          <p:nvPr/>
        </p:nvSpPr>
        <p:spPr bwMode="auto">
          <a:xfrm>
            <a:off x="719609" y="5447928"/>
            <a:ext cx="1908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000" dirty="0">
                <a:cs typeface="Arial" charset="0"/>
              </a:rPr>
              <a:t>Ênfase no líder</a:t>
            </a:r>
          </a:p>
        </p:txBody>
      </p:sp>
      <p:sp>
        <p:nvSpPr>
          <p:cNvPr id="107543" name="Text Box 22"/>
          <p:cNvSpPr txBox="1">
            <a:spLocks noChangeArrowheads="1"/>
          </p:cNvSpPr>
          <p:nvPr/>
        </p:nvSpPr>
        <p:spPr bwMode="auto">
          <a:xfrm>
            <a:off x="3496072" y="5371728"/>
            <a:ext cx="2057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000">
                <a:cs typeface="Arial" charset="0"/>
              </a:rPr>
              <a:t>Ênfase no líder e nos subordinados</a:t>
            </a:r>
          </a:p>
        </p:txBody>
      </p:sp>
      <p:sp>
        <p:nvSpPr>
          <p:cNvPr id="107544" name="Text Box 23"/>
          <p:cNvSpPr txBox="1">
            <a:spLocks noChangeArrowheads="1"/>
          </p:cNvSpPr>
          <p:nvPr/>
        </p:nvSpPr>
        <p:spPr bwMode="auto">
          <a:xfrm>
            <a:off x="6429375" y="5414590"/>
            <a:ext cx="22145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000" dirty="0">
                <a:cs typeface="Arial" charset="0"/>
              </a:rPr>
              <a:t>Ênfase nos Subordinados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7092D6-4E71-4286-B350-5D0BFC3498F5}" type="slidenum">
              <a:rPr lang="pt-BR" smtClean="0"/>
              <a:pPr/>
              <a:t>29</a:t>
            </a:fld>
            <a:endParaRPr lang="pt-BR" smtClean="0"/>
          </a:p>
        </p:txBody>
      </p:sp>
      <p:sp>
        <p:nvSpPr>
          <p:cNvPr id="1085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4000" dirty="0" smtClean="0"/>
              <a:t>Que processo de liderança se usa mais?</a:t>
            </a:r>
            <a:endParaRPr lang="pt-BR" sz="4000" dirty="0" smtClean="0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None/>
            </a:pPr>
            <a:r>
              <a:rPr lang="pt-BR" sz="2800" u="sng" dirty="0" smtClean="0"/>
              <a:t>Na prática os líderes utilizam os três processos de liderança, de acordo com a situação, com as pessoas e com a tarefa a ser executada</a:t>
            </a:r>
            <a:r>
              <a:rPr lang="pt-BR" sz="2800" dirty="0" smtClean="0"/>
              <a:t>. O líder , tanto manda cumprir, como consulta seus subordinados antes de tomar uma decisão.</a:t>
            </a:r>
          </a:p>
          <a:p>
            <a:pPr algn="just">
              <a:buFont typeface="Wingdings" pitchFamily="2" charset="2"/>
              <a:buNone/>
            </a:pPr>
            <a:endParaRPr lang="pt-BR" sz="2800" dirty="0" smtClean="0"/>
          </a:p>
          <a:p>
            <a:pPr algn="just">
              <a:buFont typeface="Wingdings" pitchFamily="2" charset="2"/>
              <a:buNone/>
            </a:pPr>
            <a:r>
              <a:rPr lang="pt-BR" sz="2800" dirty="0" smtClean="0"/>
              <a:t>A questão principal é saber quando aplicar qual processo, com quem e dentro de que circunstâncias e atividades.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ítulo 1"/>
          <p:cNvSpPr>
            <a:spLocks noGrp="1"/>
          </p:cNvSpPr>
          <p:nvPr>
            <p:ph type="title"/>
          </p:nvPr>
        </p:nvSpPr>
        <p:spPr>
          <a:xfrm>
            <a:off x="0" y="285728"/>
            <a:ext cx="8229600" cy="1143000"/>
          </a:xfrm>
        </p:spPr>
        <p:txBody>
          <a:bodyPr/>
          <a:lstStyle/>
          <a:p>
            <a:r>
              <a:rPr lang="pt-BR" dirty="0" smtClean="0"/>
              <a:t>Segunda revolução industrial</a:t>
            </a:r>
          </a:p>
        </p:txBody>
      </p:sp>
      <p:sp>
        <p:nvSpPr>
          <p:cNvPr id="82947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0" y="1628775"/>
            <a:ext cx="8893175" cy="5373688"/>
          </a:xfrm>
        </p:spPr>
        <p:txBody>
          <a:bodyPr/>
          <a:lstStyle/>
          <a:p>
            <a:pPr marL="179388">
              <a:lnSpc>
                <a:spcPct val="120000"/>
              </a:lnSpc>
              <a:spcBef>
                <a:spcPct val="0"/>
              </a:spcBef>
            </a:pPr>
            <a:r>
              <a:rPr lang="pt-BR" sz="1800" smtClean="0"/>
              <a:t>Durante a primeira Revolução Industrial, as máquinas a vapor foram as principais responsáveis pelo processo de aceleramento da produção e pelas demais  transformações nas relações de trabalho e sociais como um todo. </a:t>
            </a:r>
          </a:p>
          <a:p>
            <a:pPr marL="179388">
              <a:lnSpc>
                <a:spcPct val="120000"/>
              </a:lnSpc>
              <a:spcBef>
                <a:spcPct val="0"/>
              </a:spcBef>
            </a:pPr>
            <a:r>
              <a:rPr lang="pt-BR" sz="1800" smtClean="0"/>
              <a:t>A máquina, aos poucos, ocupava espaços que antes eram exclusivos dos produtores, os quais passaram a desempenhar atividades cada vez mais mecânicas. Agora os produtores não eram mais os responsáveis diretos por aquilo que foi produzido, uma vez que passaram aos poucos a serem operários. Dessa forma, os lucros eram concentrados nas mãos dos patrões, detentores dos meios de produção.</a:t>
            </a:r>
          </a:p>
          <a:p>
            <a:pPr marL="179388">
              <a:lnSpc>
                <a:spcPct val="120000"/>
              </a:lnSpc>
              <a:spcBef>
                <a:spcPct val="0"/>
              </a:spcBef>
            </a:pPr>
            <a:r>
              <a:rPr lang="pt-BR" sz="1800" smtClean="0"/>
              <a:t>A necessidade de aumento na produção dos bens de consumo e o surgimento de</a:t>
            </a:r>
          </a:p>
          <a:p>
            <a:pPr marL="179388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pt-BR" sz="1800" smtClean="0"/>
              <a:t>novas tecnologias, impulsionou a segunda Revolução </a:t>
            </a:r>
          </a:p>
          <a:p>
            <a:pPr marL="179388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pt-BR" sz="1800" smtClean="0"/>
              <a:t>Industrial. O mundo ganhava velocidade com o aproveitamento</a:t>
            </a:r>
          </a:p>
          <a:p>
            <a:pPr marL="179388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pt-BR" sz="1800" smtClean="0"/>
              <a:t>da energia elétrica e o petróleo.</a:t>
            </a:r>
          </a:p>
          <a:p>
            <a:pPr marL="179388">
              <a:lnSpc>
                <a:spcPct val="120000"/>
              </a:lnSpc>
              <a:spcBef>
                <a:spcPct val="0"/>
              </a:spcBef>
            </a:pPr>
            <a:r>
              <a:rPr lang="pt-BR" sz="1800" smtClean="0"/>
              <a:t>O Taylorismo e Fordismo buscariam justamente otimizar </a:t>
            </a:r>
          </a:p>
          <a:p>
            <a:pPr marL="179388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pt-BR" sz="1800" smtClean="0"/>
              <a:t>a produção industrial e aumentar os lucros.</a:t>
            </a:r>
          </a:p>
          <a:p>
            <a:pPr marL="179388">
              <a:lnSpc>
                <a:spcPct val="120000"/>
              </a:lnSpc>
              <a:spcBef>
                <a:spcPct val="0"/>
              </a:spcBef>
            </a:pPr>
            <a:r>
              <a:rPr lang="pt-BR" sz="1800" smtClean="0"/>
              <a:t>Começava a ser criada a cultura de produção em massa.</a:t>
            </a:r>
          </a:p>
        </p:txBody>
      </p:sp>
      <p:sp>
        <p:nvSpPr>
          <p:cNvPr id="82948" name="AutoShape 2" descr="Taylorismo e Fordismo"/>
          <p:cNvSpPr>
            <a:spLocks noChangeAspect="1" noChangeArrowheads="1"/>
          </p:cNvSpPr>
          <p:nvPr/>
        </p:nvSpPr>
        <p:spPr bwMode="auto">
          <a:xfrm>
            <a:off x="155575" y="-1265238"/>
            <a:ext cx="4762500" cy="2647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>
              <a:latin typeface="Century Schoolbook" pitchFamily="18" charset="0"/>
            </a:endParaRPr>
          </a:p>
        </p:txBody>
      </p:sp>
      <p:pic>
        <p:nvPicPr>
          <p:cNvPr id="82949" name="Picture 4" descr="http://autos.culturamix.com/blog/wp-content/uploads/2012/09/Por-Dentro-Do-Motor-De-Combustao-Interna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92925" y="142852"/>
            <a:ext cx="2251075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950" name="Picture 6" descr="Ficheiro:Le-galop-de-dais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6688" y="5133975"/>
            <a:ext cx="2268537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2F005B7-F699-470B-BE12-9FCE7A6D9664}" type="slidenum">
              <a:rPr lang="pt-BR" smtClean="0"/>
              <a:pPr/>
              <a:t>30</a:t>
            </a:fld>
            <a:endParaRPr lang="pt-BR" smtClean="0"/>
          </a:p>
        </p:txBody>
      </p:sp>
      <p:sp>
        <p:nvSpPr>
          <p:cNvPr id="1095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i="1" dirty="0" smtClean="0"/>
              <a:t>Teoria </a:t>
            </a:r>
            <a:r>
              <a:rPr lang="pt-BR" sz="3600" b="1" i="1" dirty="0"/>
              <a:t>situacional ou contingencial  da </a:t>
            </a:r>
            <a:r>
              <a:rPr lang="pt-BR" sz="3600" b="1" i="1" dirty="0" smtClean="0"/>
              <a:t>liderança</a:t>
            </a:r>
            <a:endParaRPr lang="pt-BR" sz="3600" dirty="0" smtClean="0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800" u="sng" dirty="0" smtClean="0"/>
              <a:t>não </a:t>
            </a:r>
            <a:r>
              <a:rPr lang="pt-BR" sz="2800" u="sng" dirty="0" smtClean="0"/>
              <a:t>existem um único estilo ou característica de liderança valida para todas e qualquer situação. </a:t>
            </a:r>
            <a:endParaRPr lang="pt-BR" sz="2800" u="sng" dirty="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pt-BR" sz="2800" u="sng" dirty="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800" dirty="0" smtClean="0"/>
              <a:t>Cada </a:t>
            </a:r>
            <a:r>
              <a:rPr lang="pt-BR" sz="2800" dirty="0" smtClean="0"/>
              <a:t>tipo de situação requer um tipo de liderança diferente para se alcançar a eficácia dos </a:t>
            </a:r>
            <a:r>
              <a:rPr lang="pt-BR" sz="2800" dirty="0" smtClean="0"/>
              <a:t>subordinados.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800" dirty="0" smtClean="0"/>
              <a:t>O </a:t>
            </a:r>
            <a:r>
              <a:rPr lang="pt-BR" sz="2800" dirty="0" smtClean="0"/>
              <a:t>verdadeiro líder é aquele que é capaz de se ajustar a um grupo em particular de pessoas sob condições extremamente variadas.</a:t>
            </a:r>
            <a:endParaRPr lang="pt-BR" sz="28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496479-904A-4D72-B49D-E491E72822E9}" type="slidenum">
              <a:rPr lang="pt-BR" smtClean="0"/>
              <a:pPr/>
              <a:t>31</a:t>
            </a:fld>
            <a:endParaRPr lang="pt-BR" smtClean="0"/>
          </a:p>
        </p:txBody>
      </p:sp>
      <p:sp>
        <p:nvSpPr>
          <p:cNvPr id="1105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i="1" dirty="0"/>
              <a:t>Teoria situacional ou contingencial  da liderança</a:t>
            </a:r>
            <a:endParaRPr lang="pt-BR" sz="3600" dirty="0" smtClean="0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None/>
            </a:pPr>
            <a:r>
              <a:rPr lang="pt-BR" dirty="0" smtClean="0"/>
              <a:t>Os três ingredientes principais da Teoria das Contingências são: o </a:t>
            </a:r>
            <a:r>
              <a:rPr lang="pt-BR" b="1" i="1" dirty="0" smtClean="0"/>
              <a:t>líder</a:t>
            </a:r>
            <a:r>
              <a:rPr lang="pt-BR" dirty="0" smtClean="0"/>
              <a:t>, o </a:t>
            </a:r>
            <a:r>
              <a:rPr lang="pt-BR" b="1" i="1" dirty="0" smtClean="0"/>
              <a:t>grupo</a:t>
            </a:r>
            <a:r>
              <a:rPr lang="pt-BR" dirty="0" smtClean="0"/>
              <a:t>, e a </a:t>
            </a:r>
            <a:r>
              <a:rPr lang="pt-BR" b="1" i="1" dirty="0" smtClean="0"/>
              <a:t>situação.</a:t>
            </a:r>
            <a:endParaRPr lang="pt-BR" dirty="0" smtClean="0"/>
          </a:p>
          <a:p>
            <a:pPr algn="just">
              <a:buFont typeface="Wingdings" pitchFamily="2" charset="2"/>
              <a:buNone/>
            </a:pPr>
            <a:endParaRPr lang="pt-BR" dirty="0" smtClean="0"/>
          </a:p>
          <a:p>
            <a:pPr algn="just">
              <a:buFont typeface="Wingdings" pitchFamily="2" charset="2"/>
              <a:buNone/>
            </a:pPr>
            <a:r>
              <a:rPr lang="pt-BR" dirty="0" smtClean="0"/>
              <a:t>A variável situação é a de maior importância na determinação de quem será o líder e o que ele deverá desempenhar.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7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i="1" dirty="0" smtClean="0"/>
              <a:t>Teoria </a:t>
            </a:r>
            <a:r>
              <a:rPr lang="pt-BR" sz="3600" b="1" i="1" dirty="0"/>
              <a:t>situacional ou contingencial  da liderança</a:t>
            </a:r>
            <a:endParaRPr lang="pt-BR" sz="3600" dirty="0" smtClean="0"/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304800" y="2590800"/>
            <a:ext cx="86106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1620" name="Line 4"/>
          <p:cNvSpPr>
            <a:spLocks noChangeShapeType="1"/>
          </p:cNvSpPr>
          <p:nvPr/>
        </p:nvSpPr>
        <p:spPr bwMode="auto">
          <a:xfrm flipV="1">
            <a:off x="304800" y="2819400"/>
            <a:ext cx="8610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442913" y="2805113"/>
            <a:ext cx="403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000">
                <a:latin typeface="Times New Roman" pitchFamily="18" charset="0"/>
              </a:rPr>
              <a:t>Uso de autoridade pelo administrador</a:t>
            </a:r>
          </a:p>
        </p:txBody>
      </p:sp>
      <p:sp>
        <p:nvSpPr>
          <p:cNvPr id="111622" name="Text Box 6"/>
          <p:cNvSpPr txBox="1">
            <a:spLocks noChangeArrowheads="1"/>
          </p:cNvSpPr>
          <p:nvPr/>
        </p:nvSpPr>
        <p:spPr bwMode="auto">
          <a:xfrm>
            <a:off x="4929188" y="3500438"/>
            <a:ext cx="3856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000">
                <a:latin typeface="Times New Roman" pitchFamily="18" charset="0"/>
              </a:rPr>
              <a:t>Área de liberdade dos subordinados</a:t>
            </a:r>
          </a:p>
        </p:txBody>
      </p:sp>
      <p:sp>
        <p:nvSpPr>
          <p:cNvPr id="111623" name="Line 7"/>
          <p:cNvSpPr>
            <a:spLocks noChangeShapeType="1"/>
          </p:cNvSpPr>
          <p:nvPr/>
        </p:nvSpPr>
        <p:spPr bwMode="auto">
          <a:xfrm flipH="1">
            <a:off x="857250" y="2500313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1624" name="Line 8"/>
          <p:cNvSpPr>
            <a:spLocks noChangeShapeType="1"/>
          </p:cNvSpPr>
          <p:nvPr/>
        </p:nvSpPr>
        <p:spPr bwMode="auto">
          <a:xfrm>
            <a:off x="5929313" y="2357438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1625" name="Text Box 9"/>
          <p:cNvSpPr txBox="1">
            <a:spLocks noChangeArrowheads="1"/>
          </p:cNvSpPr>
          <p:nvPr/>
        </p:nvSpPr>
        <p:spPr bwMode="auto">
          <a:xfrm>
            <a:off x="142875" y="1928813"/>
            <a:ext cx="40989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>
                <a:latin typeface="Times New Roman" pitchFamily="18" charset="0"/>
              </a:rPr>
              <a:t>Liderança centralizada no chefe</a:t>
            </a:r>
          </a:p>
        </p:txBody>
      </p:sp>
      <p:sp>
        <p:nvSpPr>
          <p:cNvPr id="111626" name="Text Box 10"/>
          <p:cNvSpPr txBox="1">
            <a:spLocks noChangeArrowheads="1"/>
          </p:cNvSpPr>
          <p:nvPr/>
        </p:nvSpPr>
        <p:spPr bwMode="auto">
          <a:xfrm>
            <a:off x="4784725" y="1928813"/>
            <a:ext cx="4359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000">
                <a:latin typeface="Times New Roman" pitchFamily="18" charset="0"/>
              </a:rPr>
              <a:t>Liderança centralizada nos subordinados</a:t>
            </a:r>
          </a:p>
        </p:txBody>
      </p:sp>
      <p:sp>
        <p:nvSpPr>
          <p:cNvPr id="111627" name="Text Box 11"/>
          <p:cNvSpPr txBox="1">
            <a:spLocks noChangeArrowheads="1"/>
          </p:cNvSpPr>
          <p:nvPr/>
        </p:nvSpPr>
        <p:spPr bwMode="auto">
          <a:xfrm>
            <a:off x="133328" y="4648200"/>
            <a:ext cx="1295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400" b="1" dirty="0">
                <a:latin typeface="Times New Roman" pitchFamily="18" charset="0"/>
              </a:rPr>
              <a:t>A</a:t>
            </a:r>
            <a:endParaRPr lang="pt-BR" sz="1400" dirty="0">
              <a:latin typeface="Times New Roman" pitchFamily="18" charset="0"/>
            </a:endParaRPr>
          </a:p>
          <a:p>
            <a:pPr algn="ctr"/>
            <a:r>
              <a:rPr lang="pt-BR" sz="1400" dirty="0">
                <a:latin typeface="Times New Roman" pitchFamily="18" charset="0"/>
              </a:rPr>
              <a:t>Administrador toma  a decisão e comunica</a:t>
            </a:r>
            <a:endParaRPr lang="pt-BR" sz="1600" dirty="0">
              <a:latin typeface="Times New Roman" pitchFamily="18" charset="0"/>
            </a:endParaRPr>
          </a:p>
        </p:txBody>
      </p:sp>
      <p:sp>
        <p:nvSpPr>
          <p:cNvPr id="111628" name="Line 12"/>
          <p:cNvSpPr>
            <a:spLocks noChangeShapeType="1"/>
          </p:cNvSpPr>
          <p:nvPr/>
        </p:nvSpPr>
        <p:spPr bwMode="auto">
          <a:xfrm>
            <a:off x="304800" y="4572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1629" name="Line 13"/>
          <p:cNvSpPr>
            <a:spLocks noChangeShapeType="1"/>
          </p:cNvSpPr>
          <p:nvPr/>
        </p:nvSpPr>
        <p:spPr bwMode="auto">
          <a:xfrm flipV="1">
            <a:off x="762000" y="4114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1630" name="Line 14"/>
          <p:cNvSpPr>
            <a:spLocks noChangeShapeType="1"/>
          </p:cNvSpPr>
          <p:nvPr/>
        </p:nvSpPr>
        <p:spPr bwMode="auto">
          <a:xfrm>
            <a:off x="1600200" y="4572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1631" name="Line 15"/>
          <p:cNvSpPr>
            <a:spLocks noChangeShapeType="1"/>
          </p:cNvSpPr>
          <p:nvPr/>
        </p:nvSpPr>
        <p:spPr bwMode="auto">
          <a:xfrm>
            <a:off x="2895600" y="4572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1632" name="Line 16"/>
          <p:cNvSpPr>
            <a:spLocks noChangeShapeType="1"/>
          </p:cNvSpPr>
          <p:nvPr/>
        </p:nvSpPr>
        <p:spPr bwMode="auto">
          <a:xfrm>
            <a:off x="4114800" y="4572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1633" name="Line 17"/>
          <p:cNvSpPr>
            <a:spLocks noChangeShapeType="1"/>
          </p:cNvSpPr>
          <p:nvPr/>
        </p:nvSpPr>
        <p:spPr bwMode="auto">
          <a:xfrm>
            <a:off x="5410200" y="4572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1634" name="Line 18"/>
          <p:cNvSpPr>
            <a:spLocks noChangeShapeType="1"/>
          </p:cNvSpPr>
          <p:nvPr/>
        </p:nvSpPr>
        <p:spPr bwMode="auto">
          <a:xfrm>
            <a:off x="6705600" y="4572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1635" name="Line 19"/>
          <p:cNvSpPr>
            <a:spLocks noChangeShapeType="1"/>
          </p:cNvSpPr>
          <p:nvPr/>
        </p:nvSpPr>
        <p:spPr bwMode="auto">
          <a:xfrm>
            <a:off x="7924800" y="4572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1636" name="Line 20"/>
          <p:cNvSpPr>
            <a:spLocks noChangeShapeType="1"/>
          </p:cNvSpPr>
          <p:nvPr/>
        </p:nvSpPr>
        <p:spPr bwMode="auto">
          <a:xfrm flipV="1">
            <a:off x="2057400" y="4114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1637" name="Line 21"/>
          <p:cNvSpPr>
            <a:spLocks noChangeShapeType="1"/>
          </p:cNvSpPr>
          <p:nvPr/>
        </p:nvSpPr>
        <p:spPr bwMode="auto">
          <a:xfrm flipV="1">
            <a:off x="3352800" y="4114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1638" name="Line 22"/>
          <p:cNvSpPr>
            <a:spLocks noChangeShapeType="1"/>
          </p:cNvSpPr>
          <p:nvPr/>
        </p:nvSpPr>
        <p:spPr bwMode="auto">
          <a:xfrm flipV="1">
            <a:off x="4572000" y="4114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1639" name="Line 23"/>
          <p:cNvSpPr>
            <a:spLocks noChangeShapeType="1"/>
          </p:cNvSpPr>
          <p:nvPr/>
        </p:nvSpPr>
        <p:spPr bwMode="auto">
          <a:xfrm flipV="1">
            <a:off x="5867400" y="4114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1640" name="Line 24"/>
          <p:cNvSpPr>
            <a:spLocks noChangeShapeType="1"/>
          </p:cNvSpPr>
          <p:nvPr/>
        </p:nvSpPr>
        <p:spPr bwMode="auto">
          <a:xfrm flipV="1">
            <a:off x="7162800" y="4114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1641" name="Line 25"/>
          <p:cNvSpPr>
            <a:spLocks noChangeShapeType="1"/>
          </p:cNvSpPr>
          <p:nvPr/>
        </p:nvSpPr>
        <p:spPr bwMode="auto">
          <a:xfrm flipV="1">
            <a:off x="8382000" y="4114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1642" name="Text Box 26"/>
          <p:cNvSpPr txBox="1">
            <a:spLocks noChangeArrowheads="1"/>
          </p:cNvSpPr>
          <p:nvPr/>
        </p:nvSpPr>
        <p:spPr bwMode="auto">
          <a:xfrm>
            <a:off x="1481102" y="4643446"/>
            <a:ext cx="123351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400" b="1" dirty="0">
                <a:latin typeface="Times New Roman" pitchFamily="18" charset="0"/>
              </a:rPr>
              <a:t>B</a:t>
            </a:r>
            <a:r>
              <a:rPr lang="pt-BR" sz="1400" dirty="0">
                <a:latin typeface="Times New Roman" pitchFamily="18" charset="0"/>
              </a:rPr>
              <a:t> Administrador vende sua decisão</a:t>
            </a:r>
            <a:endParaRPr lang="pt-BR" sz="1600" dirty="0">
              <a:latin typeface="Times New Roman" pitchFamily="18" charset="0"/>
            </a:endParaRPr>
          </a:p>
        </p:txBody>
      </p:sp>
      <p:sp>
        <p:nvSpPr>
          <p:cNvPr id="111643" name="Text Box 27"/>
          <p:cNvSpPr txBox="1">
            <a:spLocks noChangeArrowheads="1"/>
          </p:cNvSpPr>
          <p:nvPr/>
        </p:nvSpPr>
        <p:spPr bwMode="auto">
          <a:xfrm>
            <a:off x="2730482" y="4648200"/>
            <a:ext cx="1270014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400" b="1" dirty="0">
                <a:latin typeface="Times New Roman" pitchFamily="18" charset="0"/>
              </a:rPr>
              <a:t>C</a:t>
            </a:r>
            <a:r>
              <a:rPr lang="pt-BR" sz="1400" dirty="0">
                <a:latin typeface="Times New Roman" pitchFamily="18" charset="0"/>
              </a:rPr>
              <a:t> Administrador apresenta suas idéias e pede perguntas</a:t>
            </a:r>
            <a:endParaRPr lang="pt-BR" sz="1600" dirty="0">
              <a:latin typeface="Times New Roman" pitchFamily="18" charset="0"/>
            </a:endParaRPr>
          </a:p>
        </p:txBody>
      </p:sp>
      <p:sp>
        <p:nvSpPr>
          <p:cNvPr id="111644" name="Text Box 28"/>
          <p:cNvSpPr txBox="1">
            <a:spLocks noChangeArrowheads="1"/>
          </p:cNvSpPr>
          <p:nvPr/>
        </p:nvSpPr>
        <p:spPr bwMode="auto">
          <a:xfrm>
            <a:off x="3967162" y="4687211"/>
            <a:ext cx="124778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400" b="1" dirty="0">
                <a:latin typeface="Times New Roman" pitchFamily="18" charset="0"/>
              </a:rPr>
              <a:t>D</a:t>
            </a:r>
            <a:r>
              <a:rPr lang="pt-BR" sz="1400" dirty="0">
                <a:latin typeface="Times New Roman" pitchFamily="18" charset="0"/>
              </a:rPr>
              <a:t> Administrador apresenta uma decisão, sujeita a modifica -</a:t>
            </a:r>
            <a:r>
              <a:rPr lang="pt-BR" sz="1400" dirty="0" err="1">
                <a:latin typeface="Times New Roman" pitchFamily="18" charset="0"/>
              </a:rPr>
              <a:t>ção</a:t>
            </a:r>
            <a:endParaRPr lang="pt-BR" sz="1600" dirty="0">
              <a:latin typeface="Times New Roman" pitchFamily="18" charset="0"/>
            </a:endParaRPr>
          </a:p>
        </p:txBody>
      </p:sp>
      <p:sp>
        <p:nvSpPr>
          <p:cNvPr id="111645" name="Text Box 29"/>
          <p:cNvSpPr txBox="1">
            <a:spLocks noChangeArrowheads="1"/>
          </p:cNvSpPr>
          <p:nvPr/>
        </p:nvSpPr>
        <p:spPr bwMode="auto">
          <a:xfrm>
            <a:off x="5245117" y="4675188"/>
            <a:ext cx="1255709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400" b="1" dirty="0">
                <a:latin typeface="Times New Roman" pitchFamily="18" charset="0"/>
              </a:rPr>
              <a:t>E</a:t>
            </a:r>
            <a:r>
              <a:rPr lang="pt-BR" sz="1400" dirty="0">
                <a:latin typeface="Times New Roman" pitchFamily="18" charset="0"/>
              </a:rPr>
              <a:t> Administrador apresenta o problema, recebe sugestões e toma sua decisão</a:t>
            </a:r>
          </a:p>
        </p:txBody>
      </p:sp>
      <p:sp>
        <p:nvSpPr>
          <p:cNvPr id="111646" name="Text Box 30"/>
          <p:cNvSpPr txBox="1">
            <a:spLocks noChangeArrowheads="1"/>
          </p:cNvSpPr>
          <p:nvPr/>
        </p:nvSpPr>
        <p:spPr bwMode="auto">
          <a:xfrm>
            <a:off x="6635771" y="4686082"/>
            <a:ext cx="1222377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400" b="1" dirty="0">
                <a:latin typeface="Times New Roman" pitchFamily="18" charset="0"/>
              </a:rPr>
              <a:t>F</a:t>
            </a:r>
            <a:r>
              <a:rPr lang="pt-BR" sz="1400" dirty="0">
                <a:latin typeface="Times New Roman" pitchFamily="18" charset="0"/>
              </a:rPr>
              <a:t> Administrador define os limites e pede ao grupo que tome uma decisão</a:t>
            </a:r>
          </a:p>
        </p:txBody>
      </p:sp>
      <p:sp>
        <p:nvSpPr>
          <p:cNvPr id="111647" name="Text Box 31"/>
          <p:cNvSpPr txBox="1">
            <a:spLocks noChangeArrowheads="1"/>
          </p:cNvSpPr>
          <p:nvPr/>
        </p:nvSpPr>
        <p:spPr bwMode="auto">
          <a:xfrm>
            <a:off x="7786710" y="4703763"/>
            <a:ext cx="1304956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400" b="1" dirty="0">
                <a:latin typeface="Times New Roman" pitchFamily="18" charset="0"/>
              </a:rPr>
              <a:t>G</a:t>
            </a:r>
            <a:r>
              <a:rPr lang="pt-BR" sz="1400" dirty="0">
                <a:latin typeface="Times New Roman" pitchFamily="18" charset="0"/>
              </a:rPr>
              <a:t> Administrador permite que subordinados funcionem dentro de limites definidos por superior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D1D679B-B8D4-4567-A7FE-334E29499703}" type="slidenum">
              <a:rPr lang="pt-BR" smtClean="0"/>
              <a:pPr/>
              <a:t>33</a:t>
            </a:fld>
            <a:endParaRPr lang="pt-BR" smtClean="0"/>
          </a:p>
        </p:txBody>
      </p:sp>
      <p:sp>
        <p:nvSpPr>
          <p:cNvPr id="1126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u="sng" dirty="0" smtClean="0"/>
              <a:t>Lições aprendidas</a:t>
            </a:r>
            <a:r>
              <a:rPr lang="pt-BR" sz="3600" dirty="0" smtClean="0"/>
              <a:t>: a Importância da comunicação</a:t>
            </a:r>
            <a:endParaRPr lang="pt-BR" sz="3600" dirty="0" smtClean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2800" dirty="0" smtClean="0"/>
              <a:t>Com o desenrolar das experiências de </a:t>
            </a:r>
            <a:r>
              <a:rPr lang="pt-BR" sz="2800" dirty="0" err="1" smtClean="0"/>
              <a:t>Hawthorne</a:t>
            </a:r>
            <a:r>
              <a:rPr lang="pt-BR" sz="2800" dirty="0" smtClean="0"/>
              <a:t> e sobre Liderança, os pesquisadores passaram a concentrar sua atenção nas oportunidades de ouvir e aprender em reuniões de grupo e notar os problemas das </a:t>
            </a:r>
            <a:r>
              <a:rPr lang="pt-BR" sz="2800" b="1" dirty="0" smtClean="0"/>
              <a:t>comunicações</a:t>
            </a:r>
            <a:r>
              <a:rPr lang="pt-BR" sz="2800" dirty="0" smtClean="0"/>
              <a:t> entre grupos nas empresas.</a:t>
            </a:r>
          </a:p>
          <a:p>
            <a:pPr algn="just"/>
            <a:r>
              <a:rPr lang="pt-BR" sz="2800" dirty="0" smtClean="0"/>
              <a:t>A competência do administrador para comunicar-se e relacionar-se deveria ser aperfeiçoada.</a:t>
            </a:r>
          </a:p>
          <a:p>
            <a:pPr algn="just"/>
            <a:r>
              <a:rPr lang="pt-BR" sz="2800" dirty="0" smtClean="0"/>
              <a:t>Com o enfoque das Relações Humanas a imagem Social e Popular da organização impôs ao administrador novas posturas.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8C74580-3BB5-4EF9-B811-CF3F94B8284F}" type="slidenum">
              <a:rPr lang="pt-BR" smtClean="0"/>
              <a:pPr/>
              <a:t>34</a:t>
            </a:fld>
            <a:endParaRPr lang="pt-BR" smtClean="0"/>
          </a:p>
        </p:txBody>
      </p:sp>
      <p:sp>
        <p:nvSpPr>
          <p:cNvPr id="1136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u="sng" dirty="0"/>
              <a:t>Lições aprendidas</a:t>
            </a:r>
            <a:r>
              <a:rPr lang="pt-BR" sz="3600" dirty="0"/>
              <a:t>: a Importância da </a:t>
            </a:r>
            <a:r>
              <a:rPr lang="pt-BR" sz="3600" dirty="0" smtClean="0"/>
              <a:t>comunicação participativa</a:t>
            </a:r>
            <a:endParaRPr lang="pt-BR" sz="3600" dirty="0" smtClean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800" dirty="0" smtClean="0"/>
              <a:t>a) Assegurar a participação das pessoas dos escalões inferiores na solução dos problemas da empresa.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800" dirty="0" smtClean="0"/>
              <a:t>b) Incentivar maior franqueza e confiança entre os indivíduos e os grupos nas empresas.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400" dirty="0" smtClean="0"/>
              <a:t>A comunicação é uma atividade administrativa que tem dois propósitos principais:</a:t>
            </a:r>
          </a:p>
          <a:p>
            <a:pPr lvl="1" algn="just">
              <a:lnSpc>
                <a:spcPct val="90000"/>
              </a:lnSpc>
            </a:pPr>
            <a:r>
              <a:rPr lang="pt-BR" sz="2000" dirty="0" smtClean="0"/>
              <a:t>proporcionar informação e compreensão necessária para que as pessoas possam se conduzir nas suas tarefas.</a:t>
            </a:r>
          </a:p>
          <a:p>
            <a:pPr lvl="1" algn="just">
              <a:lnSpc>
                <a:spcPct val="90000"/>
              </a:lnSpc>
            </a:pPr>
            <a:r>
              <a:rPr lang="pt-BR" sz="2000" dirty="0" smtClean="0"/>
              <a:t>proporcionar as atitudes necessárias que promovam a motivação, cooperação e satisfação nos cargos.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400" dirty="0" smtClean="0"/>
              <a:t>Estes dois propósitos, juntos, promovem um ambiente que conduz a um espírito de equipe e a um melhor desempenho nas tarefas.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8AE005-0B47-4DEB-97AB-C1C0AC36429B}" type="slidenum">
              <a:rPr lang="pt-BR" smtClean="0"/>
              <a:pPr/>
              <a:t>35</a:t>
            </a:fld>
            <a:endParaRPr lang="pt-BR" smtClean="0"/>
          </a:p>
        </p:txBody>
      </p:sp>
      <p:sp>
        <p:nvSpPr>
          <p:cNvPr id="1146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u="sng" dirty="0" smtClean="0"/>
              <a:t>Lições </a:t>
            </a:r>
            <a:r>
              <a:rPr lang="pt-BR" sz="3600" u="sng" dirty="0"/>
              <a:t>aprendidas</a:t>
            </a:r>
            <a:r>
              <a:rPr lang="pt-BR" sz="3600" dirty="0"/>
              <a:t>: a Importância da comunicação </a:t>
            </a:r>
            <a:r>
              <a:rPr lang="pt-BR" sz="3600" dirty="0" smtClean="0"/>
              <a:t>no desempenho </a:t>
            </a:r>
            <a:endParaRPr lang="pt-BR" sz="3600" dirty="0" smtClean="0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800" dirty="0" smtClean="0"/>
              <a:t>A comunicação entre chefes e subordinados torna-se peça fundamental na avaliação de desempenho e habilidades, fundamentadas em três pontos.</a:t>
            </a:r>
          </a:p>
          <a:p>
            <a:pPr lvl="1" algn="just">
              <a:lnSpc>
                <a:spcPct val="90000"/>
              </a:lnSpc>
            </a:pPr>
            <a:r>
              <a:rPr lang="pt-BR" sz="2400" dirty="0" smtClean="0"/>
              <a:t>O homem trabalha melhor quando conhece os padrões de seu trabalho.</a:t>
            </a:r>
          </a:p>
          <a:p>
            <a:pPr lvl="1" algn="just">
              <a:lnSpc>
                <a:spcPct val="90000"/>
              </a:lnSpc>
            </a:pPr>
            <a:r>
              <a:rPr lang="pt-BR" sz="2400" dirty="0" smtClean="0"/>
              <a:t>A organização opera mais eficientemente quando um homem e seu chefe têm um entendimento comum das suas responsabilidades e padrões de desempenho esperado.</a:t>
            </a:r>
          </a:p>
          <a:p>
            <a:pPr lvl="1" algn="just">
              <a:lnSpc>
                <a:spcPct val="90000"/>
              </a:lnSpc>
            </a:pPr>
            <a:r>
              <a:rPr lang="pt-BR" sz="2400" dirty="0" smtClean="0"/>
              <a:t>Cada homem pode ser auxiliado a dar a máxima contribuição e a utilizar o máximo de suas habilidades.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98D4634-BE90-4534-916F-D800B6981C9F}" type="slidenum">
              <a:rPr lang="pt-BR" smtClean="0"/>
              <a:pPr/>
              <a:t>36</a:t>
            </a:fld>
            <a:endParaRPr lang="pt-BR" smtClean="0"/>
          </a:p>
        </p:txBody>
      </p:sp>
      <p:sp>
        <p:nvSpPr>
          <p:cNvPr id="1157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u="sng" dirty="0"/>
              <a:t>Lições </a:t>
            </a:r>
            <a:r>
              <a:rPr lang="pt-BR" sz="3600" u="sng" dirty="0" smtClean="0"/>
              <a:t>aprendidas: </a:t>
            </a:r>
            <a:r>
              <a:rPr lang="pt-BR" sz="3600" dirty="0" smtClean="0"/>
              <a:t>Redes </a:t>
            </a:r>
            <a:r>
              <a:rPr lang="pt-BR" sz="3600" dirty="0"/>
              <a:t>ou cadeias de </a:t>
            </a:r>
            <a:r>
              <a:rPr lang="pt-BR" sz="3600" dirty="0" smtClean="0"/>
              <a:t>comunicação</a:t>
            </a:r>
            <a:endParaRPr lang="pt-BR" sz="3600" dirty="0" smtClean="0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916113"/>
            <a:ext cx="8137525" cy="4681537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400" dirty="0" smtClean="0"/>
              <a:t>Através </a:t>
            </a:r>
            <a:r>
              <a:rPr lang="pt-BR" sz="2400" dirty="0" smtClean="0"/>
              <a:t>de experiências, </a:t>
            </a:r>
            <a:r>
              <a:rPr lang="pt-BR" sz="2400" dirty="0" err="1" smtClean="0"/>
              <a:t>Lewitt</a:t>
            </a:r>
            <a:r>
              <a:rPr lang="pt-BR" sz="2400" dirty="0" smtClean="0"/>
              <a:t>, ordenou cinco pessoas em três tipos de estrutura: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pt-BR" sz="2400" dirty="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pt-BR" sz="2800" dirty="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pt-BR" sz="2800" dirty="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pt-BR" sz="2800" dirty="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pt-BR" sz="2800" dirty="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pt-BR" sz="2800" dirty="0" smtClean="0"/>
              <a:t>   </a:t>
            </a:r>
            <a:r>
              <a:rPr lang="pt-BR" sz="2800" dirty="0" smtClean="0"/>
              <a:t>         </a:t>
            </a:r>
            <a:r>
              <a:rPr lang="pt-BR" sz="2800" dirty="0" smtClean="0"/>
              <a:t>RODA     </a:t>
            </a:r>
            <a:r>
              <a:rPr lang="pt-BR" sz="2800" dirty="0" smtClean="0"/>
              <a:t>              </a:t>
            </a:r>
            <a:r>
              <a:rPr lang="pt-BR" sz="2800" dirty="0" smtClean="0"/>
              <a:t>CADEIA          </a:t>
            </a:r>
            <a:r>
              <a:rPr lang="pt-BR" sz="2800" dirty="0" smtClean="0"/>
              <a:t>         </a:t>
            </a:r>
            <a:r>
              <a:rPr lang="pt-BR" sz="2800" dirty="0" smtClean="0"/>
              <a:t>CÍRCULO </a:t>
            </a:r>
          </a:p>
        </p:txBody>
      </p:sp>
      <p:sp>
        <p:nvSpPr>
          <p:cNvPr id="115717" name="Oval 4"/>
          <p:cNvSpPr>
            <a:spLocks noChangeArrowheads="1"/>
          </p:cNvSpPr>
          <p:nvPr/>
        </p:nvSpPr>
        <p:spPr bwMode="auto">
          <a:xfrm>
            <a:off x="2205062" y="4038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5718" name="Oval 5"/>
          <p:cNvSpPr>
            <a:spLocks noChangeArrowheads="1"/>
          </p:cNvSpPr>
          <p:nvPr/>
        </p:nvSpPr>
        <p:spPr bwMode="auto">
          <a:xfrm>
            <a:off x="1443062" y="4648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5719" name="Oval 6"/>
          <p:cNvSpPr>
            <a:spLocks noChangeArrowheads="1"/>
          </p:cNvSpPr>
          <p:nvPr/>
        </p:nvSpPr>
        <p:spPr bwMode="auto">
          <a:xfrm>
            <a:off x="2814662" y="4648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5720" name="Oval 7"/>
          <p:cNvSpPr>
            <a:spLocks noChangeArrowheads="1"/>
          </p:cNvSpPr>
          <p:nvPr/>
        </p:nvSpPr>
        <p:spPr bwMode="auto">
          <a:xfrm>
            <a:off x="1443062" y="3429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5721" name="Oval 8"/>
          <p:cNvSpPr>
            <a:spLocks noChangeArrowheads="1"/>
          </p:cNvSpPr>
          <p:nvPr/>
        </p:nvSpPr>
        <p:spPr bwMode="auto">
          <a:xfrm>
            <a:off x="2814662" y="3429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5722" name="Oval 9"/>
          <p:cNvSpPr>
            <a:spLocks noChangeArrowheads="1"/>
          </p:cNvSpPr>
          <p:nvPr/>
        </p:nvSpPr>
        <p:spPr bwMode="auto">
          <a:xfrm>
            <a:off x="4033862" y="4648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5723" name="Oval 10"/>
          <p:cNvSpPr>
            <a:spLocks noChangeArrowheads="1"/>
          </p:cNvSpPr>
          <p:nvPr/>
        </p:nvSpPr>
        <p:spPr bwMode="auto">
          <a:xfrm>
            <a:off x="5100662" y="4648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5724" name="Oval 11"/>
          <p:cNvSpPr>
            <a:spLocks noChangeArrowheads="1"/>
          </p:cNvSpPr>
          <p:nvPr/>
        </p:nvSpPr>
        <p:spPr bwMode="auto">
          <a:xfrm>
            <a:off x="3957662" y="3886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5725" name="Oval 12"/>
          <p:cNvSpPr>
            <a:spLocks noChangeArrowheads="1"/>
          </p:cNvSpPr>
          <p:nvPr/>
        </p:nvSpPr>
        <p:spPr bwMode="auto">
          <a:xfrm>
            <a:off x="5176862" y="3886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5726" name="Oval 13"/>
          <p:cNvSpPr>
            <a:spLocks noChangeArrowheads="1"/>
          </p:cNvSpPr>
          <p:nvPr/>
        </p:nvSpPr>
        <p:spPr bwMode="auto">
          <a:xfrm>
            <a:off x="4643462" y="3352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5727" name="Oval 14"/>
          <p:cNvSpPr>
            <a:spLocks noChangeArrowheads="1"/>
          </p:cNvSpPr>
          <p:nvPr/>
        </p:nvSpPr>
        <p:spPr bwMode="auto">
          <a:xfrm>
            <a:off x="7767662" y="4495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5728" name="Oval 15"/>
          <p:cNvSpPr>
            <a:spLocks noChangeArrowheads="1"/>
          </p:cNvSpPr>
          <p:nvPr/>
        </p:nvSpPr>
        <p:spPr bwMode="auto">
          <a:xfrm>
            <a:off x="6700862" y="4495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5729" name="Oval 16"/>
          <p:cNvSpPr>
            <a:spLocks noChangeArrowheads="1"/>
          </p:cNvSpPr>
          <p:nvPr/>
        </p:nvSpPr>
        <p:spPr bwMode="auto">
          <a:xfrm>
            <a:off x="7691462" y="3810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5730" name="Oval 17"/>
          <p:cNvSpPr>
            <a:spLocks noChangeArrowheads="1"/>
          </p:cNvSpPr>
          <p:nvPr/>
        </p:nvSpPr>
        <p:spPr bwMode="auto">
          <a:xfrm>
            <a:off x="6700862" y="3810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5731" name="Oval 18"/>
          <p:cNvSpPr>
            <a:spLocks noChangeArrowheads="1"/>
          </p:cNvSpPr>
          <p:nvPr/>
        </p:nvSpPr>
        <p:spPr bwMode="auto">
          <a:xfrm>
            <a:off x="7234262" y="3352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5732" name="Line 19"/>
          <p:cNvSpPr>
            <a:spLocks noChangeShapeType="1"/>
          </p:cNvSpPr>
          <p:nvPr/>
        </p:nvSpPr>
        <p:spPr bwMode="auto">
          <a:xfrm>
            <a:off x="2509862" y="44196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5733" name="Line 20"/>
          <p:cNvSpPr>
            <a:spLocks noChangeShapeType="1"/>
          </p:cNvSpPr>
          <p:nvPr/>
        </p:nvSpPr>
        <p:spPr bwMode="auto">
          <a:xfrm>
            <a:off x="1824062" y="3733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5734" name="Line 21"/>
          <p:cNvSpPr>
            <a:spLocks noChangeShapeType="1"/>
          </p:cNvSpPr>
          <p:nvPr/>
        </p:nvSpPr>
        <p:spPr bwMode="auto">
          <a:xfrm flipH="1">
            <a:off x="2586062" y="38100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5735" name="Line 22"/>
          <p:cNvSpPr>
            <a:spLocks noChangeShapeType="1"/>
          </p:cNvSpPr>
          <p:nvPr/>
        </p:nvSpPr>
        <p:spPr bwMode="auto">
          <a:xfrm flipH="1">
            <a:off x="1824062" y="44196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5736" name="Line 23"/>
          <p:cNvSpPr>
            <a:spLocks noChangeShapeType="1"/>
          </p:cNvSpPr>
          <p:nvPr/>
        </p:nvSpPr>
        <p:spPr bwMode="auto">
          <a:xfrm>
            <a:off x="4110062" y="4267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5737" name="Line 24"/>
          <p:cNvSpPr>
            <a:spLocks noChangeShapeType="1"/>
          </p:cNvSpPr>
          <p:nvPr/>
        </p:nvSpPr>
        <p:spPr bwMode="auto">
          <a:xfrm>
            <a:off x="5329262" y="4267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5738" name="Line 25"/>
          <p:cNvSpPr>
            <a:spLocks noChangeShapeType="1"/>
          </p:cNvSpPr>
          <p:nvPr/>
        </p:nvSpPr>
        <p:spPr bwMode="auto">
          <a:xfrm flipH="1">
            <a:off x="4262462" y="3657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5739" name="Line 26"/>
          <p:cNvSpPr>
            <a:spLocks noChangeShapeType="1"/>
          </p:cNvSpPr>
          <p:nvPr/>
        </p:nvSpPr>
        <p:spPr bwMode="auto">
          <a:xfrm>
            <a:off x="4948262" y="36576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5740" name="Line 27"/>
          <p:cNvSpPr>
            <a:spLocks noChangeShapeType="1"/>
          </p:cNvSpPr>
          <p:nvPr/>
        </p:nvSpPr>
        <p:spPr bwMode="auto">
          <a:xfrm>
            <a:off x="6853262" y="411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5741" name="Line 28"/>
          <p:cNvSpPr>
            <a:spLocks noChangeShapeType="1"/>
          </p:cNvSpPr>
          <p:nvPr/>
        </p:nvSpPr>
        <p:spPr bwMode="auto">
          <a:xfrm>
            <a:off x="7920062" y="411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5742" name="Line 29"/>
          <p:cNvSpPr>
            <a:spLocks noChangeShapeType="1"/>
          </p:cNvSpPr>
          <p:nvPr/>
        </p:nvSpPr>
        <p:spPr bwMode="auto">
          <a:xfrm flipH="1">
            <a:off x="6929462" y="35814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5743" name="Line 30"/>
          <p:cNvSpPr>
            <a:spLocks noChangeShapeType="1"/>
          </p:cNvSpPr>
          <p:nvPr/>
        </p:nvSpPr>
        <p:spPr bwMode="auto">
          <a:xfrm>
            <a:off x="7539062" y="35814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5744" name="Line 31"/>
          <p:cNvSpPr>
            <a:spLocks noChangeShapeType="1"/>
          </p:cNvSpPr>
          <p:nvPr/>
        </p:nvSpPr>
        <p:spPr bwMode="auto">
          <a:xfrm>
            <a:off x="7188225" y="465296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pt-BR"/>
          </a:p>
        </p:txBody>
      </p:sp>
      <p:sp>
        <p:nvSpPr>
          <p:cNvPr id="115745" name="Line 32"/>
          <p:cNvSpPr>
            <a:spLocks noChangeShapeType="1"/>
          </p:cNvSpPr>
          <p:nvPr/>
        </p:nvSpPr>
        <p:spPr bwMode="auto">
          <a:xfrm flipH="1">
            <a:off x="7188225" y="4652963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CaixaDeTexto 3"/>
          <p:cNvSpPr txBox="1">
            <a:spLocks noChangeArrowheads="1"/>
          </p:cNvSpPr>
          <p:nvPr/>
        </p:nvSpPr>
        <p:spPr bwMode="auto">
          <a:xfrm>
            <a:off x="1285875" y="2643188"/>
            <a:ext cx="70008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4000">
                <a:latin typeface="Arial Black" pitchFamily="34" charset="0"/>
              </a:rPr>
              <a:t>Escola Sócio-Técnica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142852"/>
            <a:ext cx="8229600" cy="51115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PT" sz="4000" b="1" dirty="0" smtClean="0"/>
              <a:t/>
            </a:r>
            <a:br>
              <a:rPr lang="pt-PT" sz="4000" b="1" dirty="0" smtClean="0"/>
            </a:br>
            <a:r>
              <a:rPr lang="pt-PT" sz="4000" dirty="0" smtClean="0"/>
              <a:t>Abordagens Socio-técnicas</a:t>
            </a:r>
            <a:endParaRPr lang="pt-PT" sz="4000" b="1" dirty="0" smtClean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000108"/>
            <a:ext cx="8229600" cy="5741260"/>
          </a:xfrm>
        </p:spPr>
        <p:txBody>
          <a:bodyPr>
            <a:normAutofit fontScale="62500" lnSpcReduction="20000"/>
          </a:bodyPr>
          <a:lstStyle/>
          <a:p>
            <a:pPr algn="just" eaLnBrk="1" hangingPunct="1">
              <a:lnSpc>
                <a:spcPct val="160000"/>
              </a:lnSpc>
            </a:pPr>
            <a:r>
              <a:rPr lang="pt-PT" sz="3400" dirty="0" smtClean="0">
                <a:latin typeface="Arial" pitchFamily="34" charset="0"/>
                <a:cs typeface="Arial" pitchFamily="34" charset="0"/>
              </a:rPr>
              <a:t>Integram as componentes técnicas e sociais interligadas. Para se perceber como funciona uma organização, </a:t>
            </a:r>
            <a:endParaRPr lang="pt-PT" sz="3400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lnSpc>
                <a:spcPct val="160000"/>
              </a:lnSpc>
            </a:pPr>
            <a:r>
              <a:rPr lang="pt-PT" sz="3400" dirty="0" smtClean="0">
                <a:latin typeface="Arial" pitchFamily="34" charset="0"/>
                <a:cs typeface="Arial" pitchFamily="34" charset="0"/>
              </a:rPr>
              <a:t>presta-se </a:t>
            </a:r>
            <a:r>
              <a:rPr lang="pt-PT" sz="3400" dirty="0" smtClean="0">
                <a:latin typeface="Arial" pitchFamily="34" charset="0"/>
                <a:cs typeface="Arial" pitchFamily="34" charset="0"/>
              </a:rPr>
              <a:t>atenção ao contexto social e às suas interacções com a organização técnica do trabalho em permanente revisão.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pt-PT" sz="2400" dirty="0" smtClean="0"/>
          </a:p>
          <a:p>
            <a:pPr eaLnBrk="1" hangingPunct="1">
              <a:lnSpc>
                <a:spcPct val="80000"/>
              </a:lnSpc>
            </a:pPr>
            <a:r>
              <a:rPr lang="pt-PT" sz="3800" b="1" u="sng" dirty="0" smtClean="0"/>
              <a:t>Princípios</a:t>
            </a:r>
            <a:r>
              <a:rPr lang="pt-PT" sz="3800" u="sng" dirty="0" smtClean="0"/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pt-PT" sz="2400" dirty="0" smtClean="0"/>
          </a:p>
          <a:p>
            <a:pPr eaLnBrk="1" hangingPunct="1">
              <a:lnSpc>
                <a:spcPct val="170000"/>
              </a:lnSpc>
              <a:buFont typeface="Wingdings" pitchFamily="2" charset="2"/>
              <a:buNone/>
            </a:pPr>
            <a:r>
              <a:rPr lang="pt-PT" sz="2400" b="1" dirty="0" smtClean="0"/>
              <a:t>		</a:t>
            </a:r>
            <a:r>
              <a:rPr lang="pt-PT" dirty="0" smtClean="0">
                <a:sym typeface="Wingdings" pitchFamily="2" charset="2"/>
              </a:rPr>
              <a:t> </a:t>
            </a:r>
            <a:r>
              <a:rPr lang="pt-PT" dirty="0" smtClean="0"/>
              <a:t>A concepção do trabalho deve integrar as tarefas e a tecnologia de uma forma harmoniosa e não segmentada; </a:t>
            </a:r>
          </a:p>
          <a:p>
            <a:pPr eaLnBrk="1" hangingPunct="1">
              <a:lnSpc>
                <a:spcPct val="170000"/>
              </a:lnSpc>
              <a:buFont typeface="Wingdings" pitchFamily="2" charset="2"/>
              <a:buNone/>
            </a:pPr>
            <a:r>
              <a:rPr lang="pt-PT" dirty="0" smtClean="0"/>
              <a:t> </a:t>
            </a:r>
          </a:p>
          <a:p>
            <a:pPr eaLnBrk="1" hangingPunct="1">
              <a:lnSpc>
                <a:spcPct val="170000"/>
              </a:lnSpc>
              <a:buFont typeface="Wingdings" pitchFamily="2" charset="2"/>
              <a:buNone/>
            </a:pPr>
            <a:r>
              <a:rPr lang="pt-PT" dirty="0" smtClean="0"/>
              <a:t>		</a:t>
            </a:r>
            <a:r>
              <a:rPr lang="pt-PT" dirty="0" smtClean="0">
                <a:sym typeface="Wingdings" pitchFamily="2" charset="2"/>
              </a:rPr>
              <a:t> </a:t>
            </a:r>
            <a:r>
              <a:rPr lang="pt-PT" dirty="0" smtClean="0"/>
              <a:t>A organização do trabalho deve ser vista como um </a:t>
            </a:r>
            <a:r>
              <a:rPr lang="pt-PT" u="sng" dirty="0" smtClean="0"/>
              <a:t>sistema aberto </a:t>
            </a:r>
            <a:r>
              <a:rPr lang="pt-PT" dirty="0" smtClean="0"/>
              <a:t>às  mudanças de contexto e do mercado, com respostas adaptadas e rápidas. </a:t>
            </a:r>
          </a:p>
          <a:p>
            <a:pPr eaLnBrk="1" hangingPunct="1">
              <a:lnSpc>
                <a:spcPct val="80000"/>
              </a:lnSpc>
            </a:pPr>
            <a:endParaRPr lang="pt-PT" dirty="0" smtClean="0"/>
          </a:p>
          <a:p>
            <a:pPr eaLnBrk="1" hangingPunct="1">
              <a:lnSpc>
                <a:spcPct val="80000"/>
              </a:lnSpc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PT" sz="4000" smtClean="0"/>
              <a:t>Abordagens Socio-técnicas</a:t>
            </a:r>
            <a:r>
              <a:rPr lang="pt-PT" sz="4000" b="1" smtClean="0"/>
              <a:t/>
            </a:r>
            <a:br>
              <a:rPr lang="pt-PT" sz="4000" b="1" smtClean="0"/>
            </a:br>
            <a:r>
              <a:rPr lang="pt-PT" sz="4000" b="1" smtClean="0"/>
              <a:t>(cont.)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pt-PT" sz="2400" dirty="0" smtClean="0"/>
              <a:t>Elton Mayo, interessou-se por estudar mais os :</a:t>
            </a:r>
          </a:p>
          <a:p>
            <a:pPr eaLnBrk="1" hangingPunct="1">
              <a:lnSpc>
                <a:spcPct val="90000"/>
              </a:lnSpc>
            </a:pPr>
            <a:endParaRPr lang="pt-PT" sz="2400" dirty="0" smtClean="0"/>
          </a:p>
          <a:p>
            <a:pPr marL="857250" lvl="1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pt-PT" sz="2400" b="1" dirty="0" smtClean="0"/>
              <a:t>Horários</a:t>
            </a:r>
            <a:r>
              <a:rPr lang="pt-PT" sz="2400" b="1" dirty="0" smtClean="0"/>
              <a:t>, </a:t>
            </a:r>
            <a:endParaRPr lang="pt-PT" sz="2400" b="1" dirty="0" smtClean="0"/>
          </a:p>
          <a:p>
            <a:pPr marL="857250" lvl="1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pt-PT" sz="2400" b="1" dirty="0" smtClean="0"/>
              <a:t>Ambiente,</a:t>
            </a:r>
          </a:p>
          <a:p>
            <a:pPr marL="857250" lvl="1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pt-PT" sz="2400" b="1" dirty="0" smtClean="0"/>
              <a:t> </a:t>
            </a:r>
            <a:r>
              <a:rPr lang="pt-PT" sz="2400" b="1" dirty="0" smtClean="0"/>
              <a:t>segurança no trabalho, </a:t>
            </a:r>
            <a:endParaRPr lang="pt-PT" sz="2400" b="1" dirty="0" smtClean="0"/>
          </a:p>
          <a:p>
            <a:pPr marL="857250" lvl="1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pt-PT" sz="2400" b="1" dirty="0" smtClean="0"/>
              <a:t>segurança </a:t>
            </a:r>
            <a:r>
              <a:rPr lang="pt-PT" sz="2400" b="1" dirty="0" smtClean="0"/>
              <a:t>no emprego, </a:t>
            </a:r>
            <a:endParaRPr lang="pt-PT" sz="2400" b="1" dirty="0" smtClean="0"/>
          </a:p>
          <a:p>
            <a:pPr marL="857250" lvl="1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pt-PT" sz="2400" b="1" dirty="0" smtClean="0"/>
              <a:t>níveis </a:t>
            </a:r>
            <a:r>
              <a:rPr lang="pt-PT" sz="2400" b="1" dirty="0" smtClean="0"/>
              <a:t>de salários, </a:t>
            </a:r>
            <a:endParaRPr lang="pt-PT" sz="2400" b="1" dirty="0" smtClean="0"/>
          </a:p>
          <a:p>
            <a:pPr marL="857250" lvl="1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pt-PT" sz="2400" b="1" dirty="0" smtClean="0"/>
              <a:t>organização </a:t>
            </a:r>
            <a:r>
              <a:rPr lang="pt-PT" sz="2400" b="1" dirty="0" smtClean="0"/>
              <a:t>das férias;</a:t>
            </a:r>
            <a:endParaRPr lang="pt-PT" sz="2400" dirty="0" smtClean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pt-PT" sz="2400" dirty="0" smtClean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PT" sz="2400" b="1" dirty="0" smtClean="0"/>
              <a:t>		</a:t>
            </a:r>
            <a:r>
              <a:rPr lang="pt-PT" sz="2400" b="1" dirty="0" smtClean="0">
                <a:sym typeface="Wingdings" pitchFamily="2" charset="2"/>
              </a:rPr>
              <a:t> </a:t>
            </a:r>
            <a:r>
              <a:rPr lang="pt-PT" sz="2400" b="1" dirty="0" smtClean="0"/>
              <a:t>Criou-se o movimento dos Recursos Humanos, que coloca a ênfase nas capacidades pessoais </a:t>
            </a:r>
            <a:endParaRPr lang="pt-PT" sz="2400" b="1" dirty="0" smtClean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PT" sz="2400" b="1" u="sng" dirty="0" smtClean="0"/>
              <a:t>os </a:t>
            </a:r>
            <a:r>
              <a:rPr lang="pt-PT" sz="2400" b="1" u="sng" dirty="0" smtClean="0"/>
              <a:t>trabalhadores são indivíduos que desejam ser úteis e dar uma contribuição à empresa em que trabalham</a:t>
            </a:r>
            <a:r>
              <a:rPr lang="pt-PT" sz="2400" b="1" dirty="0" smtClean="0"/>
              <a:t>. </a:t>
            </a:r>
            <a:endParaRPr lang="pt-PT" sz="2400" dirty="0" smtClean="0"/>
          </a:p>
          <a:p>
            <a:pPr eaLnBrk="1" hangingPunct="1">
              <a:lnSpc>
                <a:spcPct val="90000"/>
              </a:lnSpc>
            </a:pPr>
            <a:endParaRPr lang="pt-PT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PT" sz="4000" b="1" smtClean="0"/>
              <a:t/>
            </a:r>
            <a:br>
              <a:rPr lang="pt-PT" sz="4000" b="1" smtClean="0"/>
            </a:br>
            <a:r>
              <a:rPr lang="pt-PT" sz="4000" smtClean="0"/>
              <a:t>Abordagens Clássicas</a:t>
            </a:r>
            <a:endParaRPr lang="pt-PT" sz="4000" b="1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PT" sz="2400" smtClean="0"/>
              <a:t>Assentam no </a:t>
            </a:r>
            <a:r>
              <a:rPr lang="pt-PT" sz="2400" b="1" smtClean="0"/>
              <a:t>princípio da divisão do trabalho</a:t>
            </a:r>
            <a:r>
              <a:rPr lang="pt-PT" sz="2400" smtClean="0"/>
              <a:t>, que especifica a </a:t>
            </a:r>
            <a:r>
              <a:rPr lang="pt-PT" sz="2400" b="1" smtClean="0"/>
              <a:t>maior eficiência</a:t>
            </a:r>
            <a:r>
              <a:rPr lang="pt-PT" sz="2400" smtClean="0"/>
              <a:t> para tarefas que são simplificadas e especializadas ao mais alto grau possível.</a:t>
            </a:r>
          </a:p>
          <a:p>
            <a:pPr eaLnBrk="1" hangingPunct="1">
              <a:lnSpc>
                <a:spcPct val="90000"/>
              </a:lnSpc>
            </a:pPr>
            <a:endParaRPr lang="pt-PT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PT" sz="2400" smtClean="0">
                <a:sym typeface="Wingdings" pitchFamily="2" charset="2"/>
              </a:rPr>
              <a:t>    </a:t>
            </a:r>
            <a:r>
              <a:rPr lang="pt-PT" sz="2400" b="1" smtClean="0">
                <a:sym typeface="Wingdings" pitchFamily="2" charset="2"/>
              </a:rPr>
              <a:t></a:t>
            </a:r>
            <a:r>
              <a:rPr lang="pt-PT" sz="2400" smtClean="0"/>
              <a:t>Trabalho mais facilmente repetitivo em alternativa a grande diversidade de tarefas.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PT" sz="2400" smtClean="0">
                <a:sym typeface="Wingdings" pitchFamily="2" charset="2"/>
              </a:rPr>
              <a:t>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PT" sz="2400" smtClean="0">
                <a:sym typeface="Wingdings" pitchFamily="2" charset="2"/>
              </a:rPr>
              <a:t>    </a:t>
            </a:r>
            <a:r>
              <a:rPr lang="pt-PT" sz="2400" b="1" smtClean="0">
                <a:sym typeface="Wingdings" pitchFamily="2" charset="2"/>
              </a:rPr>
              <a:t></a:t>
            </a:r>
            <a:r>
              <a:rPr lang="pt-PT" sz="2400" smtClean="0"/>
              <a:t>Maior especialização que ao estar normalizada por todos os trabalhadores </a:t>
            </a:r>
            <a:r>
              <a:rPr lang="pt-PT" b="1" smtClean="0">
                <a:sym typeface="Wingdings" pitchFamily="2" charset="2"/>
              </a:rPr>
              <a:t></a:t>
            </a:r>
            <a:r>
              <a:rPr lang="pt-PT" sz="2400" smtClean="0"/>
              <a:t> realização do trabalho com maior rapidez e eficiência. </a:t>
            </a:r>
          </a:p>
          <a:p>
            <a:pPr eaLnBrk="1" hangingPunct="1">
              <a:lnSpc>
                <a:spcPct val="90000"/>
              </a:lnSpc>
            </a:pPr>
            <a:endParaRPr lang="pt-PT" sz="2400" smtClean="0"/>
          </a:p>
          <a:p>
            <a:pPr eaLnBrk="1" hangingPunct="1">
              <a:lnSpc>
                <a:spcPct val="90000"/>
              </a:lnSpc>
            </a:pPr>
            <a:endParaRPr lang="pt-PT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6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Abordagem sociotécnica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4"/>
            <a:ext cx="9144000" cy="5616277"/>
          </a:xfrm>
        </p:spPr>
        <p:txBody>
          <a:bodyPr>
            <a:normAutofit fontScale="92500" lnSpcReduction="10000"/>
          </a:bodyPr>
          <a:lstStyle/>
          <a:p>
            <a:endParaRPr lang="pt-PT" sz="2800" b="1" dirty="0" smtClean="0"/>
          </a:p>
          <a:p>
            <a:pPr algn="ctr"/>
            <a:r>
              <a:rPr lang="pt-PT" sz="2800" b="1" dirty="0" smtClean="0"/>
              <a:t>Sist. tecnológico</a:t>
            </a:r>
            <a:r>
              <a:rPr lang="pt-PT" sz="2800" dirty="0" smtClean="0"/>
              <a:t>                         </a:t>
            </a:r>
            <a:r>
              <a:rPr lang="pt-PT" sz="2800" b="1" dirty="0" smtClean="0"/>
              <a:t>Sist. social</a:t>
            </a:r>
          </a:p>
          <a:p>
            <a:pPr marL="0" indent="0">
              <a:buNone/>
            </a:pPr>
            <a:endParaRPr lang="pt-PT" sz="2800" b="1" dirty="0" smtClean="0"/>
          </a:p>
          <a:p>
            <a:r>
              <a:rPr lang="pt-PT" sz="2800" b="1" dirty="0" smtClean="0"/>
              <a:t>Sistema tecnológico,</a:t>
            </a:r>
            <a:r>
              <a:rPr lang="pt-PT" sz="2800" dirty="0" smtClean="0"/>
              <a:t> é determinado </a:t>
            </a:r>
            <a:r>
              <a:rPr lang="pt-PT" sz="2800" dirty="0"/>
              <a:t>em cada </a:t>
            </a:r>
            <a:r>
              <a:rPr lang="pt-PT" sz="2800" dirty="0" smtClean="0"/>
              <a:t>organização:</a:t>
            </a:r>
            <a:endParaRPr lang="pt-PT" sz="2800" dirty="0" smtClean="0"/>
          </a:p>
          <a:p>
            <a:pPr lvl="1"/>
            <a:r>
              <a:rPr lang="pt-PT" sz="2400" dirty="0" smtClean="0"/>
              <a:t> </a:t>
            </a:r>
            <a:r>
              <a:rPr lang="pt-PT" sz="2400" dirty="0" smtClean="0"/>
              <a:t>exigências típicas das tarefas que são </a:t>
            </a:r>
            <a:r>
              <a:rPr lang="pt-PT" sz="2400" dirty="0" smtClean="0"/>
              <a:t>realizadas, </a:t>
            </a:r>
          </a:p>
          <a:p>
            <a:pPr lvl="1"/>
            <a:r>
              <a:rPr lang="pt-PT" sz="2400" dirty="0" smtClean="0"/>
              <a:t>nível </a:t>
            </a:r>
            <a:r>
              <a:rPr lang="pt-PT" sz="2400" dirty="0" smtClean="0"/>
              <a:t>de competências, </a:t>
            </a:r>
            <a:endParaRPr lang="pt-PT" sz="2400" dirty="0" smtClean="0"/>
          </a:p>
          <a:p>
            <a:pPr lvl="1"/>
            <a:r>
              <a:rPr lang="pt-PT" sz="2400" dirty="0" smtClean="0"/>
              <a:t>conhecimentos</a:t>
            </a:r>
            <a:r>
              <a:rPr lang="pt-PT" sz="2400" dirty="0" smtClean="0"/>
              <a:t>, </a:t>
            </a:r>
            <a:endParaRPr lang="pt-PT" sz="2400" dirty="0" smtClean="0"/>
          </a:p>
          <a:p>
            <a:pPr lvl="1"/>
            <a:r>
              <a:rPr lang="pt-PT" sz="2400" dirty="0" smtClean="0"/>
              <a:t>equipamento</a:t>
            </a:r>
            <a:r>
              <a:rPr lang="pt-PT" sz="2400" dirty="0" smtClean="0"/>
              <a:t>, </a:t>
            </a:r>
            <a:endParaRPr lang="pt-PT" sz="2400" dirty="0" smtClean="0"/>
          </a:p>
          <a:p>
            <a:pPr lvl="1"/>
            <a:r>
              <a:rPr lang="pt-PT" sz="2400" dirty="0" smtClean="0"/>
              <a:t>matérias-primas e</a:t>
            </a:r>
          </a:p>
          <a:p>
            <a:pPr lvl="1"/>
            <a:r>
              <a:rPr lang="pt-PT" sz="2400" dirty="0" smtClean="0"/>
              <a:t> </a:t>
            </a:r>
            <a:r>
              <a:rPr lang="pt-PT" sz="2400" dirty="0" smtClean="0"/>
              <a:t>instalações físicas</a:t>
            </a:r>
            <a:r>
              <a:rPr lang="pt-PT" sz="2400" dirty="0" smtClean="0"/>
              <a:t>.</a:t>
            </a:r>
          </a:p>
          <a:p>
            <a:r>
              <a:rPr lang="pt-PT" b="1" dirty="0"/>
              <a:t>Sistema social,</a:t>
            </a:r>
            <a:r>
              <a:rPr lang="pt-PT" dirty="0"/>
              <a:t> constituído </a:t>
            </a:r>
            <a:r>
              <a:rPr lang="pt-PT" dirty="0" smtClean="0"/>
              <a:t>por:</a:t>
            </a:r>
            <a:endParaRPr lang="pt-PT" dirty="0"/>
          </a:p>
          <a:p>
            <a:pPr lvl="1"/>
            <a:r>
              <a:rPr lang="pt-PT" dirty="0" smtClean="0"/>
              <a:t>pessoas </a:t>
            </a:r>
            <a:r>
              <a:rPr lang="pt-PT" dirty="0"/>
              <a:t>e </a:t>
            </a:r>
            <a:endParaRPr lang="pt-PT" dirty="0" smtClean="0"/>
          </a:p>
          <a:p>
            <a:pPr lvl="1"/>
            <a:r>
              <a:rPr lang="pt-PT" dirty="0" smtClean="0"/>
              <a:t>respectivas </a:t>
            </a:r>
            <a:r>
              <a:rPr lang="pt-PT" dirty="0"/>
              <a:t>interacções. </a:t>
            </a:r>
          </a:p>
          <a:p>
            <a:endParaRPr lang="pt-PT" dirty="0" smtClean="0"/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 rot="5400000">
            <a:off x="4680049" y="823116"/>
            <a:ext cx="936625" cy="1728787"/>
          </a:xfrm>
          <a:prstGeom prst="upDownArrow">
            <a:avLst>
              <a:gd name="adj1" fmla="val 47120"/>
              <a:gd name="adj2" fmla="val 2470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pt-PT"/>
              <a:t>Interacção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7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7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  <p:bldP spid="3072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ítulo 1"/>
          <p:cNvSpPr>
            <a:spLocks noGrp="1"/>
          </p:cNvSpPr>
          <p:nvPr>
            <p:ph type="title"/>
          </p:nvPr>
        </p:nvSpPr>
        <p:spPr>
          <a:xfrm>
            <a:off x="500063" y="0"/>
            <a:ext cx="7467600" cy="1143000"/>
          </a:xfrm>
        </p:spPr>
        <p:txBody>
          <a:bodyPr/>
          <a:lstStyle/>
          <a:p>
            <a:r>
              <a:rPr lang="pt-BR" smtClean="0"/>
              <a:t>Pós-fordismo ou Toyotismo</a:t>
            </a:r>
          </a:p>
        </p:txBody>
      </p:sp>
      <p:sp>
        <p:nvSpPr>
          <p:cNvPr id="124931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85750" y="836613"/>
            <a:ext cx="8389938" cy="6337300"/>
          </a:xfrm>
        </p:spPr>
        <p:txBody>
          <a:bodyPr/>
          <a:lstStyle/>
          <a:p>
            <a:pPr marL="273050" indent="-273050">
              <a:buFont typeface="Wingdings" pitchFamily="2" charset="2"/>
              <a:buNone/>
            </a:pPr>
            <a:endParaRPr lang="pt-BR" dirty="0" smtClean="0"/>
          </a:p>
          <a:p>
            <a:pPr marL="273050" indent="-273050">
              <a:buFont typeface="Wingdings" pitchFamily="2" charset="2"/>
              <a:buChar char=""/>
            </a:pPr>
            <a:r>
              <a:rPr lang="pt-BR" sz="2400" dirty="0" smtClean="0"/>
              <a:t>Ao invés de centrar-se na produção em massa, característica do fordismo, o modelo pós-fordista fundamenta-se na ideia de </a:t>
            </a:r>
            <a:r>
              <a:rPr lang="pt-BR" sz="2400" b="1" dirty="0" smtClean="0"/>
              <a:t>flexibilidade</a:t>
            </a:r>
            <a:r>
              <a:rPr lang="pt-BR" sz="2400" dirty="0" smtClean="0"/>
              <a:t>. Por isso, trabalha com estoques reduzidos, voltando-se para a fabricação de pequenas quantidades. </a:t>
            </a:r>
          </a:p>
          <a:p>
            <a:pPr marL="273050" indent="-273050">
              <a:buFont typeface="Wingdings" pitchFamily="2" charset="2"/>
              <a:buChar char=""/>
            </a:pPr>
            <a:r>
              <a:rPr lang="pt-BR" sz="2400" dirty="0" smtClean="0"/>
              <a:t>O Sistema Toyota de Produção ou simplesmente </a:t>
            </a:r>
            <a:r>
              <a:rPr lang="pt-BR" sz="2400" dirty="0" err="1" smtClean="0"/>
              <a:t>toyotismo</a:t>
            </a:r>
            <a:r>
              <a:rPr lang="pt-BR" sz="2400" dirty="0" smtClean="0"/>
              <a:t>, idealizado pelo engenheiro mecânico japonês </a:t>
            </a:r>
            <a:r>
              <a:rPr lang="pt-BR" sz="2400" dirty="0" err="1" smtClean="0"/>
              <a:t>Taiichi</a:t>
            </a:r>
            <a:r>
              <a:rPr lang="pt-BR" sz="2400" dirty="0" smtClean="0"/>
              <a:t> </a:t>
            </a:r>
            <a:r>
              <a:rPr lang="pt-BR" sz="2400" dirty="0" err="1" smtClean="0"/>
              <a:t>Ohno</a:t>
            </a:r>
            <a:r>
              <a:rPr lang="pt-BR" sz="2400" dirty="0" smtClean="0"/>
              <a:t> é considerado um dos expoentes do pós-fordismo. </a:t>
            </a:r>
          </a:p>
          <a:p>
            <a:pPr marL="273050" indent="-273050">
              <a:buFont typeface="Wingdings" pitchFamily="2" charset="2"/>
              <a:buChar char=""/>
            </a:pPr>
            <a:r>
              <a:rPr lang="pt-BR" sz="2400" dirty="0" smtClean="0"/>
              <a:t>A finalidade desta forma de organização é: </a:t>
            </a:r>
          </a:p>
          <a:p>
            <a:pPr marL="273050" indent="-273050">
              <a:buFont typeface="Wingdings" pitchFamily="2" charset="2"/>
              <a:buChar char=""/>
            </a:pPr>
            <a:r>
              <a:rPr lang="pt-BR" sz="2400" dirty="0" smtClean="0"/>
              <a:t>suprir a demanda colocada no momento exato, bem como atender um </a:t>
            </a:r>
            <a:r>
              <a:rPr lang="pt-BR" sz="2400" b="1" dirty="0" smtClean="0"/>
              <a:t>mercado diferenciado</a:t>
            </a:r>
            <a:r>
              <a:rPr lang="pt-BR" sz="2400" dirty="0" smtClean="0"/>
              <a:t>, dotado de públicos cada vez mais específicos.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Pós-fordismo ou Toyotismo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313" y="1600200"/>
            <a:ext cx="8472487" cy="4525963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acompanhar as rápidas transformações dos padrões de consumo.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Apesar das maravilhas e novidades que o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toyotismo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trouxe através da tecnologia nos modos de produção atual, esse mesmo modo desencadeou um elevado aumento das disparidades socioeconômicas e uma necessidade desenfreada de aperfeiçoamento constante para simplesmente </a:t>
            </a:r>
            <a:r>
              <a:rPr lang="pt-BR" sz="2200" b="1" dirty="0" smtClean="0">
                <a:latin typeface="Arial" pitchFamily="34" charset="0"/>
                <a:cs typeface="Arial" pitchFamily="34" charset="0"/>
              </a:rPr>
              <a:t>se manter no mercado.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No que se refere à organização industrial, foi introduzida a </a:t>
            </a:r>
            <a:r>
              <a:rPr lang="pt-BR" sz="2200" b="1" i="1" dirty="0" smtClean="0">
                <a:latin typeface="Arial" pitchFamily="34" charset="0"/>
                <a:cs typeface="Arial" pitchFamily="34" charset="0"/>
              </a:rPr>
              <a:t>obsolescência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planejada dos produtos dada à intensidade das inovações colocadas no mercado. E ocorreu uma dispersão espacial das fábricas pelo Globo, ocasionado uma descentralização da produção. Além disso, assistiu-se também a um aumento das propagandas para </a:t>
            </a:r>
            <a:r>
              <a:rPr lang="pt-BR" sz="2200" b="1" dirty="0" smtClean="0">
                <a:latin typeface="Arial" pitchFamily="34" charset="0"/>
                <a:cs typeface="Arial" pitchFamily="34" charset="0"/>
              </a:rPr>
              <a:t>fomentar o consumo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defRPr/>
            </a:pPr>
            <a:endParaRPr lang="pt-BR" sz="22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smtClean="0"/>
          </a:p>
        </p:txBody>
      </p:sp>
      <p:sp>
        <p:nvSpPr>
          <p:cNvPr id="12697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pt-BR" smtClean="0"/>
          </a:p>
        </p:txBody>
      </p:sp>
      <p:pic>
        <p:nvPicPr>
          <p:cNvPr id="126980" name="Picture 4" descr="http://1.bp.blogspot.com/-XjSEaz-Q914/Th3Jm9GYuNI/AAAAAAAAAEU/ogdclFUVowQ/s1600/Tabela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404813"/>
            <a:ext cx="7610475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6981" name="Picture 8" descr="http://4.bp.blogspot.com/-Hy172s6-0GA/TnMLDHjCjhI/AAAAAAAABvY/p5kLH1NbQlI/s400/toyotismo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10100" y="2997200"/>
            <a:ext cx="45339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6982" name="Picture 10" descr="http://1.bp.blogspot.com/-jVsFbz_KRWk/TnMK3abaUYI/AAAAAAAABvQ/KJEqEJ28qXo/s400/fordism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997200"/>
            <a:ext cx="4435475" cy="350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ítulo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r>
              <a:rPr lang="pt-BR" smtClean="0"/>
              <a:t>Taylorismo</a:t>
            </a:r>
            <a:br>
              <a:rPr lang="pt-BR" smtClean="0"/>
            </a:br>
            <a:r>
              <a:rPr lang="pt-BR" smtClean="0"/>
              <a:t>Fordismo e Pós-Fordismo</a:t>
            </a:r>
          </a:p>
        </p:txBody>
      </p:sp>
      <p:sp>
        <p:nvSpPr>
          <p:cNvPr id="8195" name="Subtítulo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  <a:defRPr/>
            </a:pPr>
            <a:endParaRPr lang="pt-BR" smtClean="0"/>
          </a:p>
        </p:txBody>
      </p:sp>
      <p:pic>
        <p:nvPicPr>
          <p:cNvPr id="84996" name="Picture 2" descr="http://3.bp.blogspot.com/-h8gSnkBRBKc/T-Uzs3PB9wI/AAAAAAAAAyc/2UnsbSM72fo/s1600/ford-henry-for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9838" y="188913"/>
            <a:ext cx="508635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smtClean="0"/>
              <a:t>Taylorismo</a:t>
            </a:r>
            <a:br>
              <a:rPr lang="pt-BR" b="1" smtClean="0"/>
            </a:br>
            <a:endParaRPr lang="pt-BR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0" y="1196975"/>
            <a:ext cx="8748713" cy="4873625"/>
          </a:xfrm>
        </p:spPr>
        <p:txBody>
          <a:bodyPr>
            <a:norm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pt-BR" sz="2000" b="1" dirty="0" smtClean="0"/>
              <a:t>Taylorismo</a:t>
            </a:r>
            <a:r>
              <a:rPr lang="pt-BR" sz="2000" dirty="0" smtClean="0"/>
              <a:t> ou </a:t>
            </a:r>
            <a:r>
              <a:rPr lang="pt-BR" sz="2000" b="1" dirty="0" smtClean="0"/>
              <a:t>Administração científica</a:t>
            </a:r>
            <a:r>
              <a:rPr lang="pt-BR" sz="2000" dirty="0" smtClean="0"/>
              <a:t> é o 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BR" sz="2000" dirty="0" smtClean="0"/>
              <a:t>modelo de administração desenvolvido pelo engenheiro 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BR" sz="2000" dirty="0" smtClean="0"/>
              <a:t>norte americano </a:t>
            </a:r>
            <a:r>
              <a:rPr lang="pt-BR" sz="2000" b="1" dirty="0" smtClean="0"/>
              <a:t>Frederick Taylor</a:t>
            </a:r>
            <a:r>
              <a:rPr lang="pt-BR" sz="2000" dirty="0" smtClean="0"/>
              <a:t> (1856-1915),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BR" sz="2000" dirty="0" smtClean="0"/>
              <a:t>considerado o </a:t>
            </a:r>
            <a:r>
              <a:rPr lang="pt-BR" sz="2000" i="1" dirty="0" smtClean="0"/>
              <a:t>pai da administração científica</a:t>
            </a:r>
            <a:r>
              <a:rPr lang="pt-BR" sz="2000" dirty="0" smtClean="0"/>
              <a:t> e um dos 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BR" sz="2000" dirty="0" smtClean="0"/>
              <a:t>primeiros sistematizadores da disciplina científica da 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BR" sz="2000" dirty="0" smtClean="0"/>
              <a:t>Administração de empresas. </a:t>
            </a:r>
          </a:p>
          <a:p>
            <a:pPr marL="0" indent="-274320" fontAlgn="auto">
              <a:spcBef>
                <a:spcPts val="0"/>
              </a:spcBef>
              <a:spcAft>
                <a:spcPts val="0"/>
              </a:spcAft>
              <a:buSzPct val="84000"/>
              <a:buFont typeface="Courier New" pitchFamily="49" charset="0"/>
              <a:buChar char="o"/>
              <a:defRPr/>
            </a:pPr>
            <a:r>
              <a:rPr lang="pt-BR" sz="2000" dirty="0" smtClean="0"/>
              <a:t> O </a:t>
            </a:r>
            <a:r>
              <a:rPr lang="pt-BR" sz="2000" dirty="0" err="1" smtClean="0"/>
              <a:t>taylorismo</a:t>
            </a:r>
            <a:r>
              <a:rPr lang="pt-BR" sz="2000" dirty="0" smtClean="0"/>
              <a:t> caracteriza-se pela ênfase nas tarefas, </a:t>
            </a:r>
          </a:p>
          <a:p>
            <a:pPr marL="0" indent="-274320" fontAlgn="auto">
              <a:spcBef>
                <a:spcPts val="0"/>
              </a:spcBef>
              <a:spcAft>
                <a:spcPts val="0"/>
              </a:spcAft>
              <a:buSzPct val="84000"/>
              <a:buFont typeface="Wingdings"/>
              <a:buNone/>
              <a:defRPr/>
            </a:pPr>
            <a:r>
              <a:rPr lang="pt-BR" sz="2000" dirty="0" smtClean="0"/>
              <a:t>objetivando o aumento da eficiência ao nível operacional.</a:t>
            </a:r>
          </a:p>
          <a:p>
            <a:pPr marL="0" indent="-274320" fontAlgn="auto">
              <a:spcBef>
                <a:spcPts val="0"/>
              </a:spcBef>
              <a:spcAft>
                <a:spcPts val="0"/>
              </a:spcAft>
              <a:buSzPct val="81000"/>
              <a:buFont typeface="Courier New" pitchFamily="49" charset="0"/>
              <a:buChar char="o"/>
              <a:defRPr/>
            </a:pPr>
            <a:r>
              <a:rPr lang="pt-BR" sz="2000" dirty="0" smtClean="0"/>
              <a:t>Ele buscava ter um maior rendimento do serviço do operariado da época, o qual era desqualificado e tratado com desleixo pelas empresas. </a:t>
            </a:r>
          </a:p>
          <a:p>
            <a:pPr marL="0" indent="-274320" fontAlgn="auto">
              <a:spcBef>
                <a:spcPts val="0"/>
              </a:spcBef>
              <a:spcAft>
                <a:spcPts val="0"/>
              </a:spcAft>
              <a:buSzPct val="81000"/>
              <a:buFont typeface="Courier New" pitchFamily="49" charset="0"/>
              <a:buChar char="o"/>
              <a:defRPr/>
            </a:pPr>
            <a:r>
              <a:rPr lang="pt-BR" sz="2000" dirty="0" smtClean="0"/>
              <a:t>O estudo de "tempos e movimentos" mostrou que um "exército" industrial desqualificado significava baixa produtividade e lucros decrescentes, forçando as empresas a contratarem mais operários.</a:t>
            </a:r>
          </a:p>
          <a:p>
            <a:pPr marL="0" indent="-274320" fontAlgn="auto">
              <a:spcBef>
                <a:spcPts val="0"/>
              </a:spcBef>
              <a:spcAft>
                <a:spcPts val="0"/>
              </a:spcAft>
              <a:buSzPct val="81000"/>
              <a:buFont typeface="Courier New" pitchFamily="49" charset="0"/>
              <a:buChar char="o"/>
              <a:defRPr/>
            </a:pPr>
            <a:endParaRPr lang="pt-BR" sz="2000" dirty="0" smtClean="0"/>
          </a:p>
        </p:txBody>
      </p:sp>
      <p:pic>
        <p:nvPicPr>
          <p:cNvPr id="86020" name="Picture 2" descr="http://upload.wikimedia.org/wikipedia/commons/thumb/0/06/F._Taylor_1856-1915.jpg/220px-F._Taylor_1856-19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188913"/>
            <a:ext cx="2095500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luxograma: Processo 4"/>
          <p:cNvSpPr/>
          <p:nvPr/>
        </p:nvSpPr>
        <p:spPr>
          <a:xfrm>
            <a:off x="179388" y="5373688"/>
            <a:ext cx="7921625" cy="148431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SzPct val="81000"/>
              <a:buFontTx/>
              <a:buAutoNum type="arabicPeriod"/>
              <a:defRPr/>
            </a:pPr>
            <a:r>
              <a:rPr lang="pt-BR" dirty="0"/>
              <a:t>Os salários chegaram a atingir, em alguns casos, o dobro do que eram antes;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SzPct val="81000"/>
              <a:buFontTx/>
              <a:buAutoNum type="arabicPeriod"/>
              <a:defRPr/>
            </a:pPr>
            <a:r>
              <a:rPr lang="pt-BR" dirty="0"/>
              <a:t>A jornada de trabalho foi reduzida consideravelmente;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SzPct val="81000"/>
              <a:buFontTx/>
              <a:buAutoNum type="arabicPeriod"/>
              <a:defRPr/>
            </a:pPr>
            <a:r>
              <a:rPr lang="pt-BR" dirty="0"/>
              <a:t>Redução de custos extraordinários dentro do processo produtivo, como a eliminação de inspeções e gastos desnecessários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ítulo 1"/>
          <p:cNvSpPr>
            <a:spLocks noGrp="1"/>
          </p:cNvSpPr>
          <p:nvPr>
            <p:ph type="title"/>
          </p:nvPr>
        </p:nvSpPr>
        <p:spPr>
          <a:xfrm>
            <a:off x="-285784" y="285728"/>
            <a:ext cx="8229600" cy="1143000"/>
          </a:xfrm>
        </p:spPr>
        <p:txBody>
          <a:bodyPr/>
          <a:lstStyle/>
          <a:p>
            <a:r>
              <a:rPr lang="pt-BR" dirty="0" err="1" smtClean="0"/>
              <a:t>Fordismo</a:t>
            </a:r>
            <a:endParaRPr lang="pt-BR" dirty="0" smtClean="0"/>
          </a:p>
        </p:txBody>
      </p:sp>
      <p:sp>
        <p:nvSpPr>
          <p:cNvPr id="8704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0" y="1479550"/>
            <a:ext cx="8820150" cy="5378450"/>
          </a:xfrm>
        </p:spPr>
        <p:txBody>
          <a:bodyPr/>
          <a:lstStyle/>
          <a:p>
            <a:pPr marL="0">
              <a:spcBef>
                <a:spcPct val="0"/>
              </a:spcBef>
            </a:pPr>
            <a:r>
              <a:rPr lang="pt-BR" sz="2000" dirty="0" smtClean="0"/>
              <a:t>Henry Ford (1863-1947), fundador da </a:t>
            </a:r>
          </a:p>
          <a:p>
            <a:pPr marL="0">
              <a:spcBef>
                <a:spcPct val="0"/>
              </a:spcBef>
              <a:buFont typeface="Wingdings" pitchFamily="2" charset="2"/>
              <a:buNone/>
            </a:pPr>
            <a:r>
              <a:rPr lang="pt-BR" sz="2000" dirty="0" smtClean="0"/>
              <a:t>Ford Motor </a:t>
            </a:r>
            <a:r>
              <a:rPr lang="pt-BR" sz="2000" dirty="0" err="1" smtClean="0"/>
              <a:t>Company</a:t>
            </a:r>
            <a:r>
              <a:rPr lang="pt-BR" sz="2000" dirty="0" smtClean="0"/>
              <a:t>, em </a:t>
            </a:r>
            <a:r>
              <a:rPr lang="pt-BR" sz="2000" dirty="0" err="1" smtClean="0"/>
              <a:t>Highland</a:t>
            </a:r>
            <a:r>
              <a:rPr lang="pt-BR" sz="2000" dirty="0" smtClean="0"/>
              <a:t> Park,</a:t>
            </a:r>
          </a:p>
          <a:p>
            <a:pPr marL="0">
              <a:spcBef>
                <a:spcPct val="0"/>
              </a:spcBef>
              <a:buFont typeface="Wingdings" pitchFamily="2" charset="2"/>
              <a:buNone/>
            </a:pPr>
            <a:r>
              <a:rPr lang="pt-BR" sz="2000" dirty="0" smtClean="0"/>
              <a:t>Detroit; foi o responsável por trazer as </a:t>
            </a:r>
            <a:r>
              <a:rPr lang="pt-BR" sz="2000" dirty="0" err="1" smtClean="0"/>
              <a:t>ideias</a:t>
            </a:r>
            <a:endParaRPr lang="pt-BR" sz="2000" dirty="0" smtClean="0"/>
          </a:p>
          <a:p>
            <a:pPr marL="0">
              <a:spcBef>
                <a:spcPct val="0"/>
              </a:spcBef>
              <a:buFont typeface="Wingdings" pitchFamily="2" charset="2"/>
              <a:buNone/>
            </a:pPr>
            <a:r>
              <a:rPr lang="pt-BR" sz="2000" dirty="0" smtClean="0"/>
              <a:t>de Taylor para a indústria automobilística, na primeira metade do século XX.</a:t>
            </a:r>
            <a:endParaRPr lang="pt-BR" sz="2000" b="1" dirty="0" smtClean="0"/>
          </a:p>
          <a:p>
            <a:pPr marL="0">
              <a:spcBef>
                <a:spcPct val="0"/>
              </a:spcBef>
            </a:pPr>
            <a:r>
              <a:rPr lang="pt-BR" sz="2000" b="1" dirty="0" err="1" smtClean="0"/>
              <a:t>Fordismo</a:t>
            </a:r>
            <a:r>
              <a:rPr lang="pt-BR" sz="2000" dirty="0" smtClean="0"/>
              <a:t>, termo criado por  Antonio Gramsci, em 1922  refere-se aos sistemas de produção em massa e gestão idealizados em 1913 pelo empresário estadunidense </a:t>
            </a:r>
            <a:r>
              <a:rPr lang="pt-BR" sz="2000" b="1" dirty="0" smtClean="0"/>
              <a:t>Henry Ford.</a:t>
            </a:r>
            <a:endParaRPr lang="pt-BR" sz="2000" dirty="0" smtClean="0"/>
          </a:p>
          <a:p>
            <a:pPr marL="0">
              <a:spcBef>
                <a:spcPct val="0"/>
              </a:spcBef>
            </a:pPr>
            <a:r>
              <a:rPr lang="pt-BR" sz="2000" dirty="0" smtClean="0"/>
              <a:t>Trata-se de uma forma de racionalização da produção capitalista baseada em </a:t>
            </a:r>
            <a:r>
              <a:rPr lang="pt-BR" sz="2000" b="1" dirty="0" smtClean="0"/>
              <a:t>inovações técnicas </a:t>
            </a:r>
            <a:r>
              <a:rPr lang="pt-BR" sz="2000" dirty="0" smtClean="0"/>
              <a:t>e </a:t>
            </a:r>
            <a:r>
              <a:rPr lang="pt-BR" sz="2000" b="1" dirty="0" smtClean="0"/>
              <a:t>organizacionais</a:t>
            </a:r>
            <a:r>
              <a:rPr lang="pt-BR" sz="2000" dirty="0" smtClean="0"/>
              <a:t> que se articulam tendo em vista, de um lado a </a:t>
            </a:r>
            <a:r>
              <a:rPr lang="pt-BR" sz="2000" b="1" dirty="0" smtClean="0"/>
              <a:t>produção em massa</a:t>
            </a:r>
            <a:r>
              <a:rPr lang="pt-BR" sz="2000" dirty="0" smtClean="0"/>
              <a:t> e, do outro, o </a:t>
            </a:r>
            <a:r>
              <a:rPr lang="pt-BR" sz="2000" b="1" dirty="0" smtClean="0"/>
              <a:t>consumo em massa.</a:t>
            </a:r>
          </a:p>
          <a:p>
            <a:pPr marL="0">
              <a:spcBef>
                <a:spcPct val="0"/>
              </a:spcBef>
            </a:pPr>
            <a:endParaRPr lang="pt-BR" sz="2000" b="1" dirty="0" smtClean="0"/>
          </a:p>
          <a:p>
            <a:pPr marL="0">
              <a:spcBef>
                <a:spcPct val="0"/>
              </a:spcBef>
            </a:pPr>
            <a:r>
              <a:rPr lang="pt-BR" sz="2000" dirty="0" smtClean="0"/>
              <a:t>Ford criou o mercado de massa para os automóveis. Sua obsessão era tornar o automóvel tão barato que todos poderiam comprá-lo.</a:t>
            </a:r>
          </a:p>
          <a:p>
            <a:pPr marL="0">
              <a:spcBef>
                <a:spcPct val="0"/>
              </a:spcBef>
            </a:pPr>
            <a:r>
              <a:rPr lang="pt-BR" sz="2000" dirty="0" smtClean="0"/>
              <a:t>Uma das principais características do </a:t>
            </a:r>
            <a:r>
              <a:rPr lang="pt-BR" sz="2000" dirty="0" err="1" smtClean="0"/>
              <a:t>fordismo</a:t>
            </a:r>
            <a:r>
              <a:rPr lang="pt-BR" sz="2000" dirty="0" smtClean="0"/>
              <a:t> foi o aperfeiçoamento da linha de montagem. </a:t>
            </a:r>
          </a:p>
          <a:p>
            <a:pPr marL="0">
              <a:spcBef>
                <a:spcPct val="0"/>
              </a:spcBef>
            </a:pPr>
            <a:r>
              <a:rPr lang="pt-BR" sz="2000" i="1" dirty="0" smtClean="0"/>
              <a:t>Filme: Tempos Modernos</a:t>
            </a:r>
          </a:p>
        </p:txBody>
      </p:sp>
      <p:pic>
        <p:nvPicPr>
          <p:cNvPr id="87044" name="Picture 2" descr="http://www.brasilescola.com/upload/conteudo/images/os-inventores-dos-modos-producao-taylorismo-fordismo-130807097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0"/>
            <a:ext cx="3332162" cy="245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4000" smtClean="0"/>
              <a:t>Abordagens Clássicas (cont.)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525962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</a:pPr>
            <a:r>
              <a:rPr lang="pt-PT" sz="2400" smtClean="0"/>
              <a:t>W. Taylor, autor dos </a:t>
            </a:r>
            <a:r>
              <a:rPr lang="pt-PT" sz="2400" b="1" smtClean="0"/>
              <a:t>principais princípios </a:t>
            </a:r>
            <a:r>
              <a:rPr lang="pt-PT" sz="2400" smtClean="0"/>
              <a:t>da </a:t>
            </a:r>
            <a:r>
              <a:rPr lang="pt-PT" sz="2400" b="1" i="1" smtClean="0"/>
              <a:t>ORGANIZAÇÃO CIENTIFICA DO TRABALHO, </a:t>
            </a:r>
            <a:r>
              <a:rPr lang="pt-PT" sz="2400" smtClean="0"/>
              <a:t>pilares basilares da abordagem clássica:</a:t>
            </a:r>
          </a:p>
          <a:p>
            <a:pPr eaLnBrk="1" hangingPunct="1">
              <a:lnSpc>
                <a:spcPct val="80000"/>
              </a:lnSpc>
            </a:pPr>
            <a:endParaRPr lang="pt-PT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PT" sz="2400" b="1" i="1" smtClean="0"/>
              <a:t>		</a:t>
            </a:r>
            <a:r>
              <a:rPr lang="pt-PT" sz="2400" b="1" i="1" smtClean="0">
                <a:sym typeface="Wingdings" pitchFamily="2" charset="2"/>
              </a:rPr>
              <a:t> </a:t>
            </a:r>
            <a:r>
              <a:rPr lang="pt-PT" sz="2400" b="1" i="1" smtClean="0"/>
              <a:t>O trabalho a ser feito deve ser estudado cientificamente, para se determinar quantitativamente, como deve ser subdividido em componentes e qual a forma mais simples e eficiente de realizar cada um desses componentes</a:t>
            </a:r>
            <a:r>
              <a:rPr lang="pt-PT" sz="2400" b="1" smtClean="0"/>
              <a:t>;</a:t>
            </a:r>
            <a:endParaRPr lang="pt-PT" sz="2400" smtClean="0"/>
          </a:p>
          <a:p>
            <a:pPr eaLnBrk="1" hangingPunct="1">
              <a:lnSpc>
                <a:spcPct val="80000"/>
              </a:lnSpc>
            </a:pPr>
            <a:endParaRPr lang="pt-PT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PT" sz="2400" b="1" smtClean="0"/>
              <a:t> 		</a:t>
            </a:r>
            <a:r>
              <a:rPr lang="pt-PT" sz="2400" b="1" smtClean="0">
                <a:sym typeface="Wingdings" pitchFamily="2" charset="2"/>
              </a:rPr>
              <a:t> </a:t>
            </a:r>
            <a:r>
              <a:rPr lang="pt-PT" sz="2400" b="1" smtClean="0"/>
              <a:t>Os empregados devem ser seleccionados para cada trabalho de uma forma tão adequada quanto possível;</a:t>
            </a:r>
            <a:endParaRPr lang="pt-PT" sz="2400" smtClean="0"/>
          </a:p>
          <a:p>
            <a:pPr eaLnBrk="1" hangingPunct="1">
              <a:lnSpc>
                <a:spcPct val="80000"/>
              </a:lnSpc>
            </a:pPr>
            <a:endParaRPr lang="pt-PT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PT" sz="2400" b="1" smtClean="0"/>
              <a:t>		</a:t>
            </a:r>
            <a:r>
              <a:rPr lang="pt-PT" sz="2400" b="1" smtClean="0">
                <a:sym typeface="Wingdings" pitchFamily="2" charset="2"/>
              </a:rPr>
              <a:t> </a:t>
            </a:r>
            <a:r>
              <a:rPr lang="pt-PT" sz="2400" b="1" smtClean="0"/>
              <a:t>Os empregados devem ser treinados de forma a assegurar que concretizam o trabalho exactamente como especificado. </a:t>
            </a:r>
            <a:endParaRPr lang="pt-PT" sz="24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4000" smtClean="0"/>
              <a:t>Abordagens Clássicas (cont.)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PT" sz="2400" smtClean="0"/>
              <a:t>O Taylorismo em conjunto com o Fordismo originou a procura permanente de economias de escala, através da produção em massa </a:t>
            </a:r>
            <a:r>
              <a:rPr lang="pt-PT" sz="2800" b="1" smtClean="0">
                <a:sym typeface="Wingdings" pitchFamily="2" charset="2"/>
              </a:rPr>
              <a:t></a:t>
            </a:r>
            <a:r>
              <a:rPr lang="pt-PT" sz="2400" smtClean="0"/>
              <a:t> utilização de instalações maiores e mais mecanizadas.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pt-PT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PT" sz="2400" smtClean="0"/>
              <a:t>		</a:t>
            </a:r>
            <a:r>
              <a:rPr lang="pt-PT" sz="2400" b="1" smtClean="0">
                <a:sym typeface="Wingdings" pitchFamily="2" charset="2"/>
              </a:rPr>
              <a:t> </a:t>
            </a:r>
            <a:r>
              <a:rPr lang="pt-PT" sz="2400" smtClean="0"/>
              <a:t>Permitia venda de grandes quantidades de produtos fabricados para amortizar os elevados custos de aquisição das instalações e equipamentos especializados;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PT" sz="2400" smtClean="0"/>
              <a:t>		</a:t>
            </a:r>
            <a:r>
              <a:rPr lang="pt-PT" sz="2400" b="1" smtClean="0">
                <a:sym typeface="Wingdings" pitchFamily="2" charset="2"/>
              </a:rPr>
              <a:t></a:t>
            </a:r>
            <a:r>
              <a:rPr lang="pt-PT" sz="2400" smtClean="0"/>
              <a:t>O progressivo empobrecimento das tarefas manuais, provocava porém uma maior desmotivação dos trabalhadores.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pt-PT" sz="24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2511</Words>
  <Application>Microsoft Office PowerPoint</Application>
  <PresentationFormat>Apresentação na tela (4:3)</PresentationFormat>
  <Paragraphs>317</Paragraphs>
  <Slides>43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43</vt:i4>
      </vt:variant>
    </vt:vector>
  </HeadingPairs>
  <TitlesOfParts>
    <vt:vector size="44" baseType="lpstr">
      <vt:lpstr>Tema do Office</vt:lpstr>
      <vt:lpstr> Organização do Trabalho  </vt:lpstr>
      <vt:lpstr> Organização do Trabalho </vt:lpstr>
      <vt:lpstr>Segunda revolução industrial</vt:lpstr>
      <vt:lpstr> Abordagens Clássicas</vt:lpstr>
      <vt:lpstr>Taylorismo Fordismo e Pós-Fordismo</vt:lpstr>
      <vt:lpstr>Taylorismo </vt:lpstr>
      <vt:lpstr>Fordismo</vt:lpstr>
      <vt:lpstr>Abordagens Clássicas (cont.)</vt:lpstr>
      <vt:lpstr>Abordagens Clássicas (cont.)</vt:lpstr>
      <vt:lpstr>linhas de montagem para a produção em série.</vt:lpstr>
      <vt:lpstr>DIVISÃO DO TRABALHO</vt:lpstr>
      <vt:lpstr> Abordagens Comportamentais</vt:lpstr>
      <vt:lpstr>TGA - Abordagem Humanística da Administração</vt:lpstr>
      <vt:lpstr>TGA - Abordagem Humanística da Administração</vt:lpstr>
      <vt:lpstr>Abordagem Humanística da Administração</vt:lpstr>
      <vt:lpstr>Abordagem Humanística da Administração</vt:lpstr>
      <vt:lpstr>Abordagem Humanística da Administração</vt:lpstr>
      <vt:lpstr>Abordagem Humanística da Administração</vt:lpstr>
      <vt:lpstr>Abordagem Humanística da Administração</vt:lpstr>
      <vt:lpstr>Abordagem Humanística da Administração</vt:lpstr>
      <vt:lpstr>Abordagem Humanística da Administração</vt:lpstr>
      <vt:lpstr>As teorias de traços de personalidade</vt:lpstr>
      <vt:lpstr>teorias sobre estilos de liderança</vt:lpstr>
      <vt:lpstr>3 Estilos de liderança</vt:lpstr>
      <vt:lpstr>3 Estilos de liderança</vt:lpstr>
      <vt:lpstr>3 Estilos de liderança</vt:lpstr>
      <vt:lpstr>3 Estilos de liderança</vt:lpstr>
      <vt:lpstr>3 Estilos de liderança</vt:lpstr>
      <vt:lpstr>Que processo de liderança se usa mais?</vt:lpstr>
      <vt:lpstr>Teoria situacional ou contingencial  da liderança</vt:lpstr>
      <vt:lpstr>Teoria situacional ou contingencial  da liderança</vt:lpstr>
      <vt:lpstr>Teoria situacional ou contingencial  da liderança</vt:lpstr>
      <vt:lpstr>Lições aprendidas: a Importância da comunicação</vt:lpstr>
      <vt:lpstr>Lições aprendidas: a Importância da comunicação participativa</vt:lpstr>
      <vt:lpstr>Lições aprendidas: a Importância da comunicação no desempenho </vt:lpstr>
      <vt:lpstr>Lições aprendidas: Redes ou cadeias de comunicação</vt:lpstr>
      <vt:lpstr>Apresentação do PowerPoint</vt:lpstr>
      <vt:lpstr> Abordagens Socio-técnicas</vt:lpstr>
      <vt:lpstr>Abordagens Socio-técnicas (cont.)</vt:lpstr>
      <vt:lpstr>Abordagem sociotécnica</vt:lpstr>
      <vt:lpstr>Pós-fordismo ou Toyotismo</vt:lpstr>
      <vt:lpstr>Pós-fordismo ou Toyotismo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2117</dc:creator>
  <cp:lastModifiedBy>Miguel</cp:lastModifiedBy>
  <cp:revision>12</cp:revision>
  <dcterms:created xsi:type="dcterms:W3CDTF">2016-03-17T17:17:50Z</dcterms:created>
  <dcterms:modified xsi:type="dcterms:W3CDTF">2016-03-20T01:02:54Z</dcterms:modified>
</cp:coreProperties>
</file>