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31EE0-A86C-4312-A5F8-9D6BFDA82CA2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ED3F3-0E6E-404F-BD7A-D2A9FFAB92C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456E4E-D13F-48A6-8B55-780CEC5B37D8}" type="slidenum">
              <a:rPr lang="pt-PT" smtClean="0"/>
              <a:pPr/>
              <a:t>31</a:t>
            </a:fld>
            <a:endParaRPr lang="pt-PT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61CF1-8A20-4631-A1DF-EF0F84F5DA6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4CDAB-8090-4AC2-A4BD-307B88726E0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E23E9-1CD6-4B60-9E80-CD245701BF4F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A08E-A367-4830-BAC2-876FA80CCCE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dirty="0" smtClean="0"/>
              <a:t>ORGANIZAÇÃO DO POSTO DE </a:t>
            </a:r>
            <a:r>
              <a:rPr lang="pt-PT" dirty="0" smtClean="0"/>
              <a:t>TRABALHO </a:t>
            </a:r>
            <a:br>
              <a:rPr lang="pt-PT" dirty="0" smtClean="0"/>
            </a:br>
            <a:r>
              <a:rPr lang="pt-PT" dirty="0" smtClean="0"/>
              <a:t>produtividade x Produção </a:t>
            </a:r>
            <a:br>
              <a:rPr lang="pt-PT" dirty="0" smtClean="0"/>
            </a:br>
            <a:r>
              <a:rPr lang="pt-PT" dirty="0" smtClean="0"/>
              <a:t>Qualidade x flexibilidade</a:t>
            </a: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u="sng" smtClean="0"/>
              <a:t>Ritmo de trabalho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600" smtClean="0">
                <a:latin typeface="Arial" charset="0"/>
                <a:sym typeface="Wingdings 2" pitchFamily="18" charset="2"/>
              </a:rPr>
              <a:t>Representa o tempo que o trabalhador utiliza para executar uma tarefa, devendo ser tido em conta que o ritmo está directamente associado como esforço que o trabalhador tem de prestar.</a:t>
            </a:r>
          </a:p>
          <a:p>
            <a:pPr eaLnBrk="1" hangingPunct="1">
              <a:lnSpc>
                <a:spcPct val="80000"/>
              </a:lnSpc>
            </a:pPr>
            <a:endParaRPr lang="pt-PT" sz="2600" smtClean="0">
              <a:latin typeface="Arial" charset="0"/>
              <a:sym typeface="Wingdings 2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pt-PT" sz="2600" smtClean="0">
                <a:latin typeface="Arial" charset="0"/>
                <a:sym typeface="Wingdings 2" pitchFamily="18" charset="2"/>
              </a:rPr>
              <a:t>Quando um individuo sente que não existe modo ou forma de alcançar as exigências estabelecidas pelo ritmo de trabalho, desencadeia-se uma reacção de stress, e consequentemente, fadiga física e cansaço psíquico.</a:t>
            </a:r>
            <a:endParaRPr lang="pt-PT" sz="26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u="sng" smtClean="0"/>
              <a:t>Quantidade de trabalho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475163" cy="44799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pt-PT" sz="2400" smtClean="0">
                <a:latin typeface="Arial" charset="0"/>
              </a:rPr>
              <a:t>R</a:t>
            </a:r>
            <a:r>
              <a:rPr lang="pt-PT" sz="2400" smtClean="0">
                <a:latin typeface="Arial" charset="0"/>
                <a:sym typeface="Wingdings 2" pitchFamily="18" charset="2"/>
              </a:rPr>
              <a:t>epresentada através do volume que um trabalhador tem de executar durante um dia de trabalho, devendo esta ser ajustada a cada pessoa em função do sexo, da idade, da experiência, etc.</a:t>
            </a:r>
          </a:p>
          <a:p>
            <a:pPr eaLnBrk="1" hangingPunct="1">
              <a:lnSpc>
                <a:spcPct val="150000"/>
              </a:lnSpc>
            </a:pPr>
            <a:endParaRPr lang="pt-PT" sz="2400" smtClean="0">
              <a:latin typeface="Arial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580063" y="2924175"/>
            <a:ext cx="216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pt-PT"/>
          </a:p>
        </p:txBody>
      </p:sp>
      <p:pic>
        <p:nvPicPr>
          <p:cNvPr id="44037" name="Picture 5" descr="j0404269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2708275"/>
            <a:ext cx="3024188" cy="2617788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u="sng" smtClean="0">
                <a:sym typeface="Wingdings 2" pitchFamily="18" charset="2"/>
              </a:rPr>
              <a:t>Responsabilidade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330700" cy="4302125"/>
          </a:xfrm>
        </p:spPr>
        <p:txBody>
          <a:bodyPr/>
          <a:lstStyle/>
          <a:p>
            <a:pPr eaLnBrk="1" hangingPunct="1"/>
            <a:r>
              <a:rPr lang="pt-PT" sz="2400" smtClean="0">
                <a:latin typeface="Arial" charset="0"/>
                <a:sym typeface="Wingdings 2" pitchFamily="18" charset="2"/>
              </a:rPr>
              <a:t>É importante criar condições para o desenvolvimento de responsabilidades laborais, tendo em consideração a articulação entre o nível exigido pela tarefa e o grau de responsabilidade que cada trabalhador está disposto a assumir.</a:t>
            </a:r>
          </a:p>
          <a:p>
            <a:pPr eaLnBrk="1" hangingPunct="1">
              <a:buFont typeface="Wingdings 2" pitchFamily="18" charset="2"/>
              <a:buNone/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eaLnBrk="1" hangingPunct="1"/>
            <a:endParaRPr lang="pt-PT" sz="2400" smtClean="0">
              <a:latin typeface="Arial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27088" y="278130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pt-PT"/>
          </a:p>
        </p:txBody>
      </p:sp>
      <p:pic>
        <p:nvPicPr>
          <p:cNvPr id="45061" name="Picture 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80063" y="2349500"/>
            <a:ext cx="2613025" cy="3024188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u="sng" smtClean="0"/>
              <a:t>Automatização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pt-PT" sz="2800" smtClean="0">
                <a:latin typeface="Arial" charset="0"/>
                <a:sym typeface="Wingdings 2" pitchFamily="18" charset="2"/>
              </a:rPr>
              <a:t>Pode permitir a redução da carga física excessiva e a diminuição das tarefas repetitivas, podendo por outro lado apresentar desvantagens como a diminuição do conteúdo da tarefa, especialmente no que diz respeito à autonomia e à capacidade de tomar decisões.</a:t>
            </a:r>
            <a:endParaRPr lang="pt-PT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u="sng" smtClean="0">
                <a:sym typeface="Wingdings 2" pitchFamily="18" charset="2"/>
              </a:rPr>
              <a:t>Grau de atenção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800" smtClean="0">
                <a:latin typeface="Arial" charset="0"/>
                <a:sym typeface="Wingdings 2" pitchFamily="18" charset="2"/>
              </a:rPr>
              <a:t>Tanto os trabalhos que requerem um elevado nível de atenção como os que requerem um baixo nível, podem originar efeitos negativos: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PT" sz="28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t-PT" sz="2800" smtClean="0">
                <a:latin typeface="Arial" charset="0"/>
                <a:sym typeface="Wingdings 2" pitchFamily="18" charset="2"/>
              </a:rPr>
              <a:t> </a:t>
            </a:r>
            <a:r>
              <a:rPr lang="pt-PT" sz="28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800" smtClean="0">
                <a:latin typeface="Arial" charset="0"/>
                <a:sym typeface="Wingdings 2" pitchFamily="18" charset="2"/>
              </a:rPr>
              <a:t>  no 1º caso, podem ocorrer alterações da percepção sensorial, representando um aumento dos riscos para a saúde;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pt-PT" sz="28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t-PT" sz="2800" smtClean="0">
                <a:latin typeface="Arial" charset="0"/>
                <a:sym typeface="Wingdings 2" pitchFamily="18" charset="2"/>
              </a:rPr>
              <a:t> </a:t>
            </a:r>
            <a:r>
              <a:rPr lang="pt-PT" sz="28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800" smtClean="0">
                <a:latin typeface="Arial" charset="0"/>
                <a:sym typeface="Wingdings 2" pitchFamily="18" charset="2"/>
              </a:rPr>
              <a:t> enquanto no 2º caso, pode surgir uma perigosa sensação de alheamento (Alienaçao).</a:t>
            </a:r>
            <a:endParaRPr lang="pt-PT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3. Tempo de Trabalho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52600"/>
            <a:ext cx="7778750" cy="47720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1100" smtClean="0"/>
              <a:t> 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000" smtClean="0">
                <a:solidFill>
                  <a:schemeClr val="folHlink"/>
                </a:solidFill>
              </a:rPr>
              <a:t> </a:t>
            </a:r>
            <a:r>
              <a:rPr lang="pt-PT" sz="240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</a:t>
            </a:r>
            <a:r>
              <a:rPr lang="pt-PT" sz="2400" smtClean="0">
                <a:latin typeface="Arial" charset="0"/>
                <a:sym typeface="Wingdings" pitchFamily="2" charset="2"/>
              </a:rPr>
              <a:t> </a:t>
            </a:r>
            <a:r>
              <a:rPr lang="pt-PT" sz="2400" smtClean="0">
                <a:latin typeface="Arial" charset="0"/>
              </a:rPr>
              <a:t>A organização do tempo de trabalho tem efeitos sobre a saúde, visto poder afectar a qualidade de vida tanto na actividade profissional como nas relações extra laborais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 </a:t>
            </a:r>
            <a:r>
              <a:rPr lang="pt-PT" sz="2400" smtClean="0">
                <a:latin typeface="Arial" charset="0"/>
              </a:rPr>
              <a:t>A organização do trabalho deve ter em conta os horários, o trabalho nocturno e </a:t>
            </a:r>
            <a:r>
              <a:rPr lang="pt-PT" sz="2400" b="1" smtClean="0">
                <a:latin typeface="Arial" charset="0"/>
              </a:rPr>
              <a:t>por turnos</a:t>
            </a:r>
            <a:r>
              <a:rPr lang="pt-PT" sz="2400" smtClean="0">
                <a:latin typeface="Arial" charset="0"/>
              </a:rPr>
              <a:t>, o pluriemprego, o ritmo excessivo, as horas extraordinárias excessivas, a programação dos ciclos de trabalho. </a:t>
            </a:r>
          </a:p>
        </p:txBody>
      </p:sp>
      <p:sp>
        <p:nvSpPr>
          <p:cNvPr id="48132" name="AutoShape 9"/>
          <p:cNvSpPr>
            <a:spLocks noChangeArrowheads="1"/>
          </p:cNvSpPr>
          <p:nvPr/>
        </p:nvSpPr>
        <p:spPr bwMode="auto">
          <a:xfrm>
            <a:off x="4284663" y="3068638"/>
            <a:ext cx="865187" cy="1150937"/>
          </a:xfrm>
          <a:prstGeom prst="downArrow">
            <a:avLst>
              <a:gd name="adj1" fmla="val 50000"/>
              <a:gd name="adj2" fmla="val 33257"/>
            </a:avLst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Trabalho por turnos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28800"/>
            <a:ext cx="7839075" cy="430212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smtClean="0">
                <a:latin typeface="Arial" charset="0"/>
              </a:rPr>
              <a:t>Tipo de organização laboral que visa assegurar a continuidade da produção (de bens e/ou serviços) pela presença de várias equipas que trabalham em tempos diferentes num mesmo posto de trabalho.</a:t>
            </a:r>
          </a:p>
          <a:p>
            <a:pPr algn="just" eaLnBrk="1" hangingPunct="1">
              <a:lnSpc>
                <a:spcPct val="150000"/>
              </a:lnSpc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pt-PT" sz="2400" smtClean="0">
                <a:latin typeface="Arial" charset="0"/>
              </a:rPr>
              <a:t>Inclui turnos rotativos como os turnos fixos nocturnos.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Trabalho por turnos: consequências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060575"/>
            <a:ext cx="8497888" cy="4321175"/>
          </a:xfrm>
        </p:spPr>
        <p:txBody>
          <a:bodyPr/>
          <a:lstStyle/>
          <a:p>
            <a:pPr eaLnBrk="1" hangingPunct="1"/>
            <a:r>
              <a:rPr lang="pt-PT" sz="2400" smtClean="0">
                <a:latin typeface="Arial" charset="0"/>
              </a:rPr>
              <a:t>Alterações do ritmo biológico;</a:t>
            </a:r>
          </a:p>
          <a:p>
            <a:pPr eaLnBrk="1" hangingPunct="1"/>
            <a:r>
              <a:rPr lang="pt-PT" sz="2400" smtClean="0">
                <a:latin typeface="Arial" charset="0"/>
              </a:rPr>
              <a:t>Alterações da vida social;</a:t>
            </a:r>
          </a:p>
          <a:p>
            <a:pPr eaLnBrk="1" hangingPunct="1"/>
            <a:r>
              <a:rPr lang="pt-PT" sz="2400" smtClean="0">
                <a:latin typeface="Arial" charset="0"/>
              </a:rPr>
              <a:t>Fadiga física e mental;</a:t>
            </a:r>
          </a:p>
          <a:p>
            <a:pPr eaLnBrk="1" hangingPunct="1"/>
            <a:r>
              <a:rPr lang="pt-PT" sz="2400" smtClean="0">
                <a:latin typeface="Arial" charset="0"/>
              </a:rPr>
              <a:t>Alterações do sono (quantidade e qualidade);</a:t>
            </a:r>
          </a:p>
          <a:p>
            <a:pPr eaLnBrk="1" hangingPunct="1"/>
            <a:r>
              <a:rPr lang="pt-PT" sz="2400" smtClean="0">
                <a:latin typeface="Arial" charset="0"/>
              </a:rPr>
              <a:t>Alterações digestivas (desajuste entre as refeições e os ciclos circadianos);</a:t>
            </a:r>
          </a:p>
          <a:p>
            <a:pPr eaLnBrk="1" hangingPunct="1"/>
            <a:r>
              <a:rPr lang="pt-PT" sz="2400" smtClean="0">
                <a:latin typeface="Arial" charset="0"/>
              </a:rPr>
              <a:t>Alterações ao nível da concentração, da motivação, do tempo de reacção;</a:t>
            </a:r>
          </a:p>
          <a:p>
            <a:pPr eaLnBrk="1" hangingPunct="1"/>
            <a:r>
              <a:rPr lang="pt-PT" sz="2400" smtClean="0">
                <a:latin typeface="Arial" charset="0"/>
              </a:rPr>
              <a:t>Aumento da vulnerabilidade ao risco de acidentes ou lesões.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4. Carga Física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762500" cy="43021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¨"/>
            </a:pPr>
            <a:r>
              <a:rPr lang="pt-PT" sz="2400" smtClean="0">
                <a:latin typeface="Arial" charset="0"/>
              </a:rPr>
              <a:t>Corresponde ao grau de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exigência que o desempenho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do posto de trabalho tem sobre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o indivíduo: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 </a:t>
            </a:r>
            <a:r>
              <a:rPr lang="pt-PT" sz="2400" smtClean="0">
                <a:latin typeface="Arial" charset="0"/>
              </a:rPr>
              <a:t>Esforços (carregamento 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pesos, manobrar de máquinas,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distâncias percorridas, etc.);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</a:rPr>
              <a:t> Posturas;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</a:rPr>
              <a:t> Trabalho sedentário;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</a:rPr>
              <a:t> Trabalho em pé.</a:t>
            </a:r>
          </a:p>
        </p:txBody>
      </p:sp>
      <p:pic>
        <p:nvPicPr>
          <p:cNvPr id="51204" name="Picture 4" descr="limpiacristal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67375" y="2066925"/>
            <a:ext cx="2717800" cy="3917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0913"/>
          </a:xfrm>
        </p:spPr>
        <p:txBody>
          <a:bodyPr/>
          <a:lstStyle/>
          <a:p>
            <a:pPr eaLnBrk="1" hangingPunct="1"/>
            <a:r>
              <a:rPr lang="pt-PT" smtClean="0"/>
              <a:t>5. Carga Mental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12875"/>
            <a:ext cx="5543550" cy="44624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pt-PT" sz="2400" smtClean="0"/>
          </a:p>
          <a:p>
            <a:pPr algn="just"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</a:rPr>
              <a:t>Corresponde ao nível de actividade ou quantidade de esforço mental requerido para que o trabalhador obtenha um resultado concreto;</a:t>
            </a:r>
          </a:p>
          <a:p>
            <a:pPr algn="just" eaLnBrk="1" hangingPunct="1">
              <a:lnSpc>
                <a:spcPct val="80000"/>
              </a:lnSpc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</a:rPr>
              <a:t>Relação entre as solicitações efectuadas ao indivíduo e a sua capacidade para tratar essa informação;</a:t>
            </a:r>
          </a:p>
          <a:p>
            <a:pPr algn="just" eaLnBrk="1" hangingPunct="1">
              <a:lnSpc>
                <a:spcPct val="80000"/>
              </a:lnSpc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</a:rPr>
              <a:t>A avaliação da carga mental deve ter em consideração os aspectos cognitivos, emocionais, motivacionais e relacionais implicados em maior ou menor grau no trabalho;</a:t>
            </a:r>
          </a:p>
        </p:txBody>
      </p:sp>
      <p:pic>
        <p:nvPicPr>
          <p:cNvPr id="52228" name="Picture 5" descr="engrenagem08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67438" y="2430463"/>
            <a:ext cx="2508250" cy="2846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Organização do posto de trabalho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9950"/>
            <a:ext cx="4781550" cy="39909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PT" sz="2800" b="1" smtClean="0">
                <a:latin typeface="Arial" charset="0"/>
              </a:rPr>
              <a:t>Formas de encarar:</a:t>
            </a:r>
          </a:p>
          <a:p>
            <a:pPr eaLnBrk="1" hangingPunct="1">
              <a:buFont typeface="Wingdings" pitchFamily="2" charset="2"/>
              <a:buNone/>
            </a:pPr>
            <a:endParaRPr lang="pt-PT" sz="2800" b="1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</a:rPr>
              <a:t>1. Análise de funções</a:t>
            </a:r>
          </a:p>
          <a:p>
            <a:pPr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</a:rPr>
              <a:t>2. Conteúdo do trabalho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</a:rPr>
              <a:t>3. Tempo de trabalho</a:t>
            </a:r>
          </a:p>
          <a:p>
            <a:pPr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</a:rPr>
              <a:t>4. Carga física</a:t>
            </a:r>
          </a:p>
          <a:p>
            <a:pPr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</a:rPr>
              <a:t>5. Carga mental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t-PT" smtClean="0"/>
              <a:t>5. Carga Mental (cont.)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707313" cy="430212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¨"/>
            </a:pPr>
            <a:r>
              <a:rPr lang="pt-PT" sz="2400" smtClean="0">
                <a:latin typeface="Arial" charset="0"/>
              </a:rPr>
              <a:t>É importante encontrar um equilíbrio adequado entre as capacidades individuais e a exigência que decorre da realização da tarefa (quantidade de informação a tratar, natureza dessa informação, sua complexidade, ritmo de execução da tarefa, etc.)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 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latin typeface="Arial" charset="0"/>
              </a:rPr>
              <a:t>Pode ocorrer: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</a:rPr>
              <a:t>Sobrecarga (capacidades psíquicas e sociais solicitadas em excesso);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</a:rPr>
              <a:t> Subcarga (solicitação insuficiente).</a:t>
            </a:r>
          </a:p>
          <a:p>
            <a:pPr algn="just" eaLnBrk="1" hangingPunct="1">
              <a:lnSpc>
                <a:spcPct val="80000"/>
              </a:lnSpc>
            </a:pPr>
            <a:endParaRPr lang="pt-PT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Desencadeadores da carga mental: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22463"/>
            <a:ext cx="8207375" cy="4135437"/>
          </a:xfrm>
        </p:spPr>
        <p:txBody>
          <a:bodyPr/>
          <a:lstStyle/>
          <a:p>
            <a:pPr algn="just" eaLnBrk="1" hangingPunct="1"/>
            <a:r>
              <a:rPr lang="pt-PT" sz="2400" smtClean="0">
                <a:latin typeface="Arial" charset="0"/>
              </a:rPr>
              <a:t>Pressão pela falta de tempo;</a:t>
            </a:r>
          </a:p>
          <a:p>
            <a:pPr algn="just" eaLnBrk="1" hangingPunct="1"/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Realização de tarefas que implicam a elaboração simultânea de atividades diferentes e que muitas vezes requerem exigências opostas;</a:t>
            </a:r>
          </a:p>
          <a:p>
            <a:pPr algn="just" eaLnBrk="1" hangingPunct="1"/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Realização de tarefas complexas;</a:t>
            </a:r>
          </a:p>
          <a:p>
            <a:pPr algn="just" eaLnBrk="1" hangingPunct="1"/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A carga emocional que pode estar subjacente à execução de determinadas tarefas.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500" smtClean="0"/>
              <a:t>Factores de Risco na Organização do trabalho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5975" y="1828800"/>
            <a:ext cx="4708525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Monotonia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Autonomia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Ritmo de trabalho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A comunicação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Participação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Identificação com a tarefa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O tipo de liderança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Estabilidade de emprego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Relações interpessoais</a:t>
            </a:r>
          </a:p>
          <a:p>
            <a:pPr eaLnBrk="1" hangingPunct="1">
              <a:lnSpc>
                <a:spcPct val="90000"/>
              </a:lnSpc>
            </a:pPr>
            <a:endParaRPr lang="pt-PT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pt-PT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PT" sz="2800" b="1" smtClean="0"/>
              <a:t/>
            </a:r>
            <a:br>
              <a:rPr lang="pt-PT" sz="2800" b="1" smtClean="0"/>
            </a:br>
            <a:r>
              <a:rPr lang="pt-PT" sz="2800" b="1" smtClean="0"/>
              <a:t/>
            </a:r>
            <a:br>
              <a:rPr lang="pt-PT" sz="2800" b="1" smtClean="0"/>
            </a:br>
            <a:r>
              <a:rPr lang="pt-PT" sz="2800" b="1" smtClean="0"/>
              <a:t/>
            </a:r>
            <a:br>
              <a:rPr lang="pt-PT" sz="2800" b="1" smtClean="0"/>
            </a:br>
            <a:r>
              <a:rPr lang="pt-PT" sz="2800" b="1" smtClean="0"/>
              <a:t/>
            </a:r>
            <a:br>
              <a:rPr lang="pt-PT" sz="2800" b="1" smtClean="0"/>
            </a:br>
            <a:r>
              <a:rPr lang="pt-PT" sz="2800" b="1" smtClean="0"/>
              <a:t>(Cont.)</a:t>
            </a:r>
            <a:r>
              <a:rPr lang="pt-PT" sz="4000" b="1" smtClean="0"/>
              <a:t/>
            </a:r>
            <a:br>
              <a:rPr lang="pt-PT" sz="4000" b="1" smtClean="0"/>
            </a:br>
            <a:endParaRPr lang="pt-PT" sz="4000" b="1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8788" y="2066925"/>
            <a:ext cx="8289925" cy="4064000"/>
          </a:xfrm>
        </p:spPr>
        <p:txBody>
          <a:bodyPr/>
          <a:lstStyle/>
          <a:p>
            <a:pPr algn="just" eaLnBrk="1" hangingPunct="1"/>
            <a:r>
              <a:rPr lang="pt-PT" sz="2800" smtClean="0"/>
              <a:t>A organização do trabalho é apenas uma das variáveis que determina a situação de trabalho.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800" smtClean="0"/>
          </a:p>
          <a:p>
            <a:pPr algn="just" eaLnBrk="1" hangingPunct="1"/>
            <a:r>
              <a:rPr lang="pt-PT" sz="2800" smtClean="0"/>
              <a:t>Outras, igualmente importantes são, a tecnologia, o próprio indivíduo, o grupo, a cultura da empresa, o ambiente físico,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500" smtClean="0"/>
              <a:t>Novas Formas de Organização do  Trabalho (N.F.O.T.)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128838"/>
            <a:ext cx="8108950" cy="3983037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pt-PT" sz="2400" smtClean="0">
                <a:latin typeface="Arial" panose="020B0604020202020204" pitchFamily="34" charset="0"/>
              </a:rPr>
              <a:t>A maioria dos autores que contribuíram para o desenvolvimento das N.F.O.T. pretenderam conciliar dois vectores: </a:t>
            </a:r>
          </a:p>
          <a:p>
            <a:pPr algn="just" eaLnBrk="1" hangingPunct="1">
              <a:buFontTx/>
              <a:buNone/>
              <a:defRPr/>
            </a:pPr>
            <a:endParaRPr lang="pt-PT" sz="2400" smtClean="0">
              <a:latin typeface="Arial" panose="020B0604020202020204" pitchFamily="34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pt-PT" sz="2400" smtClean="0">
                <a:latin typeface="Arial" panose="020B0604020202020204" pitchFamily="34" charset="0"/>
                <a:cs typeface="Arial" panose="020B0604020202020204" pitchFamily="34" charset="0"/>
              </a:rPr>
              <a:t>→ elevar o nível de satisfação dos trabalhadores (recentemente, reformulada para </a:t>
            </a:r>
            <a:r>
              <a:rPr lang="pt-PT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qualidade de vida no trabalho</a:t>
            </a:r>
            <a:r>
              <a:rPr lang="pt-PT" sz="240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 eaLnBrk="1" hangingPunct="1">
              <a:buFontTx/>
              <a:buNone/>
              <a:defRPr/>
            </a:pPr>
            <a:endParaRPr lang="pt-PT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pt-PT" sz="2400" smtClean="0">
                <a:latin typeface="Arial" panose="020B0604020202020204" pitchFamily="34" charset="0"/>
                <a:cs typeface="Arial" panose="020B0604020202020204" pitchFamily="34" charset="0"/>
              </a:rPr>
              <a:t>→ aumentar o rendimento do trabalho.</a:t>
            </a:r>
          </a:p>
          <a:p>
            <a:pPr eaLnBrk="1" hangingPunct="1">
              <a:buFontTx/>
              <a:buNone/>
              <a:defRPr/>
            </a:pPr>
            <a:r>
              <a:rPr lang="pt-PT" sz="2400" smtClean="0">
                <a:latin typeface="Arial" panose="020B0604020202020204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500" smtClean="0"/>
              <a:t>Novas Formas de Organização do  Trabalho (N.F.O.T.)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7921625" cy="43021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¨"/>
            </a:pPr>
            <a:r>
              <a:rPr lang="pt-PT" sz="2400" smtClean="0">
                <a:latin typeface="Arial" charset="0"/>
              </a:rPr>
              <a:t>A reorganização do trabalho consiste, basicamente,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em mudanças feitas tanto a montante como a jusante da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produção, no sentido horizontal e vertical.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¨"/>
            </a:pPr>
            <a:r>
              <a:rPr lang="pt-PT" sz="2400" smtClean="0">
                <a:latin typeface="Arial" charset="0"/>
              </a:rPr>
              <a:t>Por exemplo: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¨"/>
            </a:pPr>
            <a:endParaRPr lang="pt-PT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 </a:t>
            </a:r>
            <a:r>
              <a:rPr lang="pt-PT" sz="2400" smtClean="0">
                <a:latin typeface="Arial" charset="0"/>
              </a:rPr>
              <a:t>Rotação de tarefas;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pt-PT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</a:t>
            </a:r>
            <a:r>
              <a:rPr lang="pt-PT" sz="2400" smtClean="0">
                <a:latin typeface="Arial" charset="0"/>
              </a:rPr>
              <a:t> Alargamento de tarefas;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pt-PT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</a:t>
            </a:r>
            <a:r>
              <a:rPr lang="pt-PT" sz="2400" smtClean="0">
                <a:latin typeface="Arial" charset="0"/>
              </a:rPr>
              <a:t> Enriquecimento de tarefas.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1. Rotação de tarefas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93900"/>
            <a:ext cx="7643813" cy="4137025"/>
          </a:xfrm>
        </p:spPr>
        <p:txBody>
          <a:bodyPr/>
          <a:lstStyle/>
          <a:p>
            <a:pPr algn="just" eaLnBrk="1" hangingPunct="1"/>
            <a:r>
              <a:rPr lang="pt-PT" sz="2400" smtClean="0">
                <a:latin typeface="Arial" charset="0"/>
              </a:rPr>
              <a:t>No modelo tradicional, o colaborador </a:t>
            </a:r>
            <a:r>
              <a:rPr lang="pt-PT" sz="2400" i="1" smtClean="0">
                <a:latin typeface="Arial" charset="0"/>
              </a:rPr>
              <a:t>A</a:t>
            </a:r>
            <a:r>
              <a:rPr lang="pt-PT" sz="2400" smtClean="0">
                <a:latin typeface="Arial" charset="0"/>
              </a:rPr>
              <a:t> fazia a tarefa </a:t>
            </a:r>
            <a:r>
              <a:rPr lang="pt-PT" sz="2400" i="1" smtClean="0">
                <a:latin typeface="Arial" charset="0"/>
              </a:rPr>
              <a:t>a</a:t>
            </a:r>
            <a:r>
              <a:rPr lang="pt-PT" sz="2400" smtClean="0">
                <a:latin typeface="Arial" charset="0"/>
              </a:rPr>
              <a:t>, o colaborador </a:t>
            </a:r>
            <a:r>
              <a:rPr lang="pt-PT" sz="2400" i="1" smtClean="0">
                <a:latin typeface="Arial" charset="0"/>
              </a:rPr>
              <a:t>B</a:t>
            </a:r>
            <a:r>
              <a:rPr lang="pt-PT" sz="2400" smtClean="0">
                <a:latin typeface="Arial" charset="0"/>
              </a:rPr>
              <a:t> fazia a tarefa </a:t>
            </a:r>
            <a:r>
              <a:rPr lang="pt-PT" sz="2400" i="1" smtClean="0">
                <a:latin typeface="Arial" charset="0"/>
              </a:rPr>
              <a:t>b</a:t>
            </a:r>
            <a:r>
              <a:rPr lang="pt-PT" sz="2400" smtClean="0">
                <a:latin typeface="Arial" charset="0"/>
              </a:rPr>
              <a:t>, ….</a:t>
            </a:r>
          </a:p>
          <a:p>
            <a:pPr algn="just" eaLnBrk="1" hangingPunct="1"/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A rotação de tarefas é trocar de posto e de tarefa: o colaborador </a:t>
            </a:r>
            <a:r>
              <a:rPr lang="pt-PT" sz="2400" i="1" smtClean="0">
                <a:latin typeface="Arial" charset="0"/>
              </a:rPr>
              <a:t>A</a:t>
            </a:r>
            <a:r>
              <a:rPr lang="pt-PT" sz="2400" smtClean="0">
                <a:latin typeface="Arial" charset="0"/>
              </a:rPr>
              <a:t> passa a fazer a tarefa </a:t>
            </a:r>
            <a:r>
              <a:rPr lang="pt-PT" sz="2400" i="1" smtClean="0">
                <a:latin typeface="Arial" charset="0"/>
              </a:rPr>
              <a:t>b</a:t>
            </a:r>
            <a:r>
              <a:rPr lang="pt-PT" sz="2400" smtClean="0">
                <a:latin typeface="Arial" charset="0"/>
              </a:rPr>
              <a:t>, o colaborador </a:t>
            </a:r>
            <a:r>
              <a:rPr lang="pt-PT" sz="2400" i="1" smtClean="0">
                <a:latin typeface="Arial" charset="0"/>
              </a:rPr>
              <a:t>B</a:t>
            </a:r>
            <a:r>
              <a:rPr lang="pt-PT" sz="2400" smtClean="0">
                <a:latin typeface="Arial" charset="0"/>
              </a:rPr>
              <a:t> passa a fazer a tarefa </a:t>
            </a:r>
            <a:r>
              <a:rPr lang="pt-PT" sz="2400" i="1" smtClean="0">
                <a:latin typeface="Arial" charset="0"/>
              </a:rPr>
              <a:t>c</a:t>
            </a:r>
            <a:r>
              <a:rPr lang="pt-PT" sz="2000" smtClean="0">
                <a:latin typeface="Arial" charset="0"/>
              </a:rPr>
              <a:t>, …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000" smtClean="0">
              <a:latin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pt-PT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882650"/>
          </a:xfrm>
        </p:spPr>
        <p:txBody>
          <a:bodyPr/>
          <a:lstStyle/>
          <a:p>
            <a:pPr eaLnBrk="1" hangingPunct="1"/>
            <a:r>
              <a:rPr lang="pt-PT" sz="4000" smtClean="0"/>
              <a:t>1. Rotação de tarefas </a:t>
            </a:r>
            <a:r>
              <a:rPr lang="pt-PT" sz="2800" smtClean="0"/>
              <a:t>(Cont.)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62950" cy="43021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</a:rPr>
              <a:t>A mudança de posto de trabalho é vista pelo gestor como um meio de: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 </a:t>
            </a:r>
            <a:r>
              <a:rPr lang="pt-PT" sz="2400" smtClean="0">
                <a:latin typeface="Arial" charset="0"/>
              </a:rPr>
              <a:t>Equiparar as qualificações;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</a:t>
            </a:r>
            <a:r>
              <a:rPr lang="pt-PT" sz="2400" smtClean="0">
                <a:latin typeface="Arial" charset="0"/>
              </a:rPr>
              <a:t> Dar polivalência aos colaboradores;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</a:t>
            </a:r>
            <a:r>
              <a:rPr lang="pt-PT" sz="2400" smtClean="0">
                <a:latin typeface="Arial" charset="0"/>
              </a:rPr>
              <a:t> Evitar a rotina/monotonia, proporcionando maior diversidade de tarefas;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</a:t>
            </a:r>
            <a:r>
              <a:rPr lang="pt-PT" sz="2400" smtClean="0">
                <a:latin typeface="Arial" charset="0"/>
              </a:rPr>
              <a:t> Combater a desmotivação, o absentismo e o </a:t>
            </a:r>
            <a:r>
              <a:rPr lang="pt-PT" sz="2400" i="1" smtClean="0">
                <a:latin typeface="Arial" charset="0"/>
              </a:rPr>
              <a:t>turn over.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pt-PT" sz="2400" i="1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PT" sz="2400" i="1" smtClean="0">
                <a:latin typeface="Arial" charset="0"/>
              </a:rPr>
              <a:t> </a:t>
            </a:r>
            <a:r>
              <a:rPr lang="pt-PT" sz="2400" b="1" i="1" smtClean="0">
                <a:solidFill>
                  <a:schemeClr val="folHlink"/>
                </a:solidFill>
                <a:latin typeface="Arial" charset="0"/>
              </a:rPr>
              <a:t>Risco:</a:t>
            </a:r>
            <a:r>
              <a:rPr lang="pt-PT" sz="2400" i="1" smtClean="0">
                <a:solidFill>
                  <a:schemeClr val="folHlink"/>
                </a:solidFill>
                <a:latin typeface="Arial" charset="0"/>
              </a:rPr>
              <a:t> O trabalhador pode percepcionar a polivalência como um acréscimo de carga física e/ou mental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PT" sz="2400" i="1" smtClean="0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2. Alargamento de tarefas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73238"/>
            <a:ext cx="8181975" cy="3906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PT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PT" sz="2400" dirty="0" smtClean="0">
                <a:latin typeface="Arial" charset="0"/>
              </a:rPr>
              <a:t>Consiste na integração de tarefas (ou de um conjunto de tarefas) da mesma natureza. Trata-se sobretudo de um alargamento horizontal;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PT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PT" sz="2400" dirty="0" smtClean="0">
                <a:latin typeface="Arial" charset="0"/>
              </a:rPr>
              <a:t>Ao gestor vem permitir: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</a:t>
            </a:r>
            <a:r>
              <a:rPr lang="pt-PT" sz="2400" dirty="0" smtClean="0">
                <a:latin typeface="Arial" charset="0"/>
              </a:rPr>
              <a:t> Maior variedade e diversidade do trabalho;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</a:t>
            </a:r>
            <a:r>
              <a:rPr lang="pt-PT" sz="2400" dirty="0" smtClean="0">
                <a:latin typeface="Arial" charset="0"/>
              </a:rPr>
              <a:t> Maior duração do ciclo de trabalho;</a:t>
            </a:r>
          </a:p>
          <a:p>
            <a:pPr marL="712788" indent="-712788"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</a:t>
            </a:r>
            <a:r>
              <a:rPr lang="pt-PT" sz="2400" dirty="0" smtClean="0">
                <a:latin typeface="Arial" charset="0"/>
              </a:rPr>
              <a:t> Maior flexibilidade do colaborador e do modo como organiza o trabalho.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PT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3. Enriquecimento de tarefas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7921625" cy="4302125"/>
          </a:xfrm>
        </p:spPr>
        <p:txBody>
          <a:bodyPr/>
          <a:lstStyle/>
          <a:p>
            <a:pPr algn="just" eaLnBrk="1" hangingPunct="1"/>
            <a:r>
              <a:rPr lang="pt-PT" sz="2400" smtClean="0">
                <a:latin typeface="Arial" charset="0"/>
              </a:rPr>
              <a:t>Consiste basicamente na adição de novas tarefas qualitativamente diferentes;</a:t>
            </a:r>
          </a:p>
          <a:p>
            <a:pPr algn="just" eaLnBrk="1" hangingPunct="1"/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Trata-se de um alargamento horizontal e vertical de tarefas;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Consiste em modificar cada tarefa individual de maneira a adquirir certas características correspondentes aos fatores de motivação do trabalhador (ex.: aumentar o grau de iniciativa o trabalho, delegar autoridade).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1. Análise de funções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6925"/>
            <a:ext cx="4924425" cy="40640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</a:rPr>
              <a:t>O planeamento da mão-de-obra passa por uma adequação entre as pessoas e os postos de trabalho, assegurando que estejam disponíveis os recursos humanos, quando necessários;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</a:rPr>
              <a:t>Contudo, este processo não pode nem deve ser estático (pois as funções estão sempre em constantes modificações) devendo considerar as capacidades humanas, as considerações tecnológicas e comerciais;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</p:txBody>
      </p:sp>
      <p:pic>
        <p:nvPicPr>
          <p:cNvPr id="35844" name="Picture 5" descr="200movim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2205038"/>
            <a:ext cx="3455988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370887" cy="792163"/>
          </a:xfrm>
        </p:spPr>
        <p:txBody>
          <a:bodyPr/>
          <a:lstStyle/>
          <a:p>
            <a:pPr eaLnBrk="1" hangingPunct="1"/>
            <a:r>
              <a:rPr lang="pt-PT" smtClean="0"/>
              <a:t>Em resumo: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8496300" cy="430212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pt-PT" sz="2000" b="1" smtClean="0">
                <a:solidFill>
                  <a:schemeClr val="fol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pt-PT" sz="2000" smtClean="0"/>
              <a:t> </a:t>
            </a:r>
            <a:r>
              <a:rPr lang="pt-PT" sz="2400" smtClean="0">
                <a:latin typeface="Arial" charset="0"/>
              </a:rPr>
              <a:t>O trabalho, além de possibilitar crescimento, transformações, reconhecimento e independência pessoal e profissional também pode causar problemas de insatisfação, desinteresse, apatia e irritação.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pt-PT" sz="2000" b="1" smtClean="0">
                <a:solidFill>
                  <a:schemeClr val="fol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pt-PT" sz="2400" smtClean="0">
                <a:latin typeface="Arial" charset="0"/>
              </a:rPr>
              <a:t> Os princípios que se adoptam na promoção e protecção da saúde, mais do que uma responsabilidade social, traduzem o valor que a organização dá à preservação das pessoas (o seu capital mais precioso) e são o espelho da própria cultura da organização.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2214563"/>
            <a:ext cx="7791450" cy="1943100"/>
          </a:xfrm>
        </p:spPr>
        <p:txBody>
          <a:bodyPr/>
          <a:lstStyle/>
          <a:p>
            <a:pPr eaLnBrk="1" hangingPunct="1"/>
            <a:r>
              <a:rPr lang="pt-PT" sz="4800" b="1" smtClean="0">
                <a:latin typeface="Arial" charset="0"/>
              </a:rPr>
              <a:t>ORGANIZAÇÃO DO </a:t>
            </a:r>
            <a:br>
              <a:rPr lang="pt-PT" sz="4800" b="1" smtClean="0">
                <a:latin typeface="Arial" charset="0"/>
              </a:rPr>
            </a:br>
            <a:r>
              <a:rPr lang="pt-PT" sz="4800" b="1" smtClean="0">
                <a:latin typeface="Arial" charset="0"/>
              </a:rPr>
              <a:t>TRABALHO</a:t>
            </a:r>
            <a:br>
              <a:rPr lang="pt-PT" sz="4800" b="1" smtClean="0">
                <a:latin typeface="Arial" charset="0"/>
              </a:rPr>
            </a:br>
            <a:r>
              <a:rPr lang="pt-PT" sz="4800" b="1" smtClean="0">
                <a:latin typeface="Arial" charset="0"/>
              </a:rPr>
              <a:t/>
            </a:r>
            <a:br>
              <a:rPr lang="pt-PT" sz="4800" b="1" smtClean="0">
                <a:latin typeface="Arial" charset="0"/>
              </a:rPr>
            </a:br>
            <a:r>
              <a:rPr lang="pt-PT" sz="4800" smtClean="0">
                <a:latin typeface="Arial" charset="0"/>
              </a:rPr>
              <a:t>As grandes tendências da evolução</a:t>
            </a:r>
            <a:endParaRPr lang="pt-PT" sz="4800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052513"/>
            <a:ext cx="7575550" cy="4033837"/>
          </a:xfrm>
        </p:spPr>
        <p:txBody>
          <a:bodyPr/>
          <a:lstStyle/>
          <a:p>
            <a:pPr marL="514350" indent="-514350" algn="l" eaLnBrk="1" hangingPunct="1"/>
            <a:r>
              <a:rPr lang="pt-PT" sz="3200" smtClean="0">
                <a:latin typeface="Arial" charset="0"/>
              </a:rPr>
              <a:t>Evolução tecnológica;</a:t>
            </a:r>
            <a:br>
              <a:rPr lang="pt-PT" sz="3200" smtClean="0">
                <a:latin typeface="Arial" charset="0"/>
              </a:rPr>
            </a:br>
            <a:r>
              <a:rPr lang="pt-PT" sz="3200" smtClean="0">
                <a:latin typeface="Arial" charset="0"/>
              </a:rPr>
              <a:t/>
            </a:r>
            <a:br>
              <a:rPr lang="pt-PT" sz="3200" smtClean="0">
                <a:latin typeface="Arial" charset="0"/>
              </a:rPr>
            </a:br>
            <a:r>
              <a:rPr lang="pt-PT" sz="3200" smtClean="0">
                <a:latin typeface="Arial" charset="0"/>
              </a:rPr>
              <a:t>Evolução económica;</a:t>
            </a:r>
            <a:br>
              <a:rPr lang="pt-PT" sz="3200" smtClean="0">
                <a:latin typeface="Arial" charset="0"/>
              </a:rPr>
            </a:br>
            <a:r>
              <a:rPr lang="pt-PT" sz="3200" smtClean="0">
                <a:latin typeface="Arial" charset="0"/>
              </a:rPr>
              <a:t/>
            </a:r>
            <a:br>
              <a:rPr lang="pt-PT" sz="3200" smtClean="0">
                <a:latin typeface="Arial" charset="0"/>
              </a:rPr>
            </a:br>
            <a:r>
              <a:rPr lang="pt-PT" sz="3200" smtClean="0">
                <a:latin typeface="Arial" charset="0"/>
              </a:rPr>
              <a:t> Evolução dos valores sócio-culturais;</a:t>
            </a:r>
            <a:br>
              <a:rPr lang="pt-PT" sz="3200" smtClean="0">
                <a:latin typeface="Arial" charset="0"/>
              </a:rPr>
            </a:br>
            <a:r>
              <a:rPr lang="pt-PT" sz="3200" smtClean="0">
                <a:latin typeface="Arial" charset="0"/>
              </a:rPr>
              <a:t/>
            </a:r>
            <a:br>
              <a:rPr lang="pt-PT" sz="3200" smtClean="0">
                <a:latin typeface="Arial" charset="0"/>
              </a:rPr>
            </a:br>
            <a:endParaRPr lang="pt-PT" sz="32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b="1" smtClean="0"/>
              <a:t>FATORES EXTERNOS QUE INFORGANIZAÇÃO DO INFLUECIAM TRABALHO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/>
            <a:r>
              <a:rPr lang="pt-PT" sz="2800" smtClean="0">
                <a:latin typeface="Arial" charset="0"/>
              </a:rPr>
              <a:t>Na actualidade, verifica-se uma  grande evolução ao nível da Tecnologia, da Economia e dos Valores Sócio-culturais.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800" smtClean="0"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  <a:sym typeface="Wingdings 2" pitchFamily="18" charset="2"/>
              </a:rPr>
              <a:t>   </a:t>
            </a:r>
            <a:r>
              <a:rPr lang="pt-PT" sz="2800" smtClean="0">
                <a:latin typeface="Arial" charset="0"/>
                <a:sym typeface="Wingdings" pitchFamily="2" charset="2"/>
              </a:rPr>
              <a:t></a:t>
            </a:r>
            <a:r>
              <a:rPr lang="pt-PT" sz="2800" smtClean="0">
                <a:latin typeface="Arial" charset="0"/>
                <a:sym typeface="Wingdings 2" pitchFamily="18" charset="2"/>
              </a:rPr>
              <a:t> Que repercussões podem ter estas grandes tendências sobre as empresas, em especial,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PT" sz="2800" smtClean="0">
                <a:latin typeface="Arial" charset="0"/>
                <a:sym typeface="Wingdings 2" pitchFamily="18" charset="2"/>
              </a:rPr>
              <a:t>      sobre a forma como organizam o seu trabalho?</a:t>
            </a:r>
            <a:endParaRPr lang="pt-PT" sz="2800" smtClean="0">
              <a:latin typeface="Arial" charset="0"/>
            </a:endParaRPr>
          </a:p>
          <a:p>
            <a:pPr eaLnBrk="1" hangingPunct="1"/>
            <a:endParaRPr lang="pt-PT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smtClean="0"/>
              <a:t>Evolução Tecnológica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800" smtClean="0">
                <a:latin typeface="Arial" charset="0"/>
              </a:rPr>
              <a:t>O grande desenvolvimento das T.I.C. (tecnologias de informação e comunicação) vem transformar os processos produtivos, introduzindo um maior automatismo;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8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t-PT" sz="2800" smtClean="0">
                <a:latin typeface="Arial" charset="0"/>
                <a:cs typeface="Arial" charset="0"/>
              </a:rPr>
              <a:t>Passagem de uma lógica de estandardização dos produtos/serviços para uma lógica de variedade, resultante de uma alteração dos padrões de consumo dos países industrializados (individualização das necessidades e abandono dos modelos de consumo massificados).</a:t>
            </a:r>
          </a:p>
          <a:p>
            <a:pPr eaLnBrk="1" hangingPunct="1">
              <a:lnSpc>
                <a:spcPct val="80000"/>
              </a:lnSpc>
            </a:pPr>
            <a:endParaRPr lang="pt-PT" sz="28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smtClean="0"/>
              <a:t>Evolução Económica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/>
            <a:r>
              <a:rPr lang="pt-PT" sz="2400" smtClean="0">
                <a:latin typeface="Arial" charset="0"/>
              </a:rPr>
              <a:t>Diversificação de produtos e de mercados;</a:t>
            </a:r>
          </a:p>
          <a:p>
            <a:pPr eaLnBrk="1" hangingPunct="1"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Economia determinada pela procura dos consumidores, pela sua livre escolha, que adoptam papel chave no mercado;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Abandono da economia de escala (anos 70) para um cenário de produção de acentuada flexibilidade e adaptabilidade às preferências dos consumidores;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Alteração da natureza estrutural das empresas, com o sucesso das PME (pequenas e médias empresas) sobre as grandes unidades industriais .</a:t>
            </a:r>
            <a:endParaRPr lang="pt-PT" sz="24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91513" cy="1371600"/>
          </a:xfrm>
        </p:spPr>
        <p:txBody>
          <a:bodyPr/>
          <a:lstStyle/>
          <a:p>
            <a:pPr eaLnBrk="1" hangingPunct="1"/>
            <a:r>
              <a:rPr lang="pt-PT" sz="3200" b="1" smtClean="0">
                <a:latin typeface="Arial" charset="0"/>
              </a:rPr>
              <a:t>Evolução dos Valores Sócio-culturais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z="2400" smtClean="0">
                <a:latin typeface="Arial" charset="0"/>
              </a:rPr>
              <a:t>Enriquecimento do trabalho, ao nível do conteúdo, da participação no processo produtivo como um todo;</a:t>
            </a:r>
          </a:p>
          <a:p>
            <a:pPr eaLnBrk="1" hangingPunct="1"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As pequenas unidades trazem a descentralização e consequente aumento da participação, autonomia, partilha do processo de decisão;</a:t>
            </a:r>
          </a:p>
          <a:p>
            <a:pPr algn="just" eaLnBrk="1" hangingPunct="1"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/>
            <a:r>
              <a:rPr lang="pt-PT" sz="2400" smtClean="0">
                <a:latin typeface="Arial" charset="0"/>
              </a:rPr>
              <a:t>Elevação do nível de educação e da relevância crescente dos valores de identidade pessoal.</a:t>
            </a:r>
            <a:endParaRPr lang="pt-PT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800" b="1" smtClean="0"/>
              <a:t>As mutações tecnológicas, económicas e sócio-culturais, que formam um todo coerente e complexo, tornam pertinente a questão se o trabalho é o valor central que orienta a vida ou se assistimos ao “fim do trabalho” e, mais do que ter um emprego, é possível poder desenvolver uma actividade em que a pessoa se realize e se sinta actor, e para além de tudo, um cidadão.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P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2800" smtClean="0"/>
              <a:t/>
            </a:r>
            <a:br>
              <a:rPr lang="pt-PT" sz="2800" smtClean="0"/>
            </a:br>
            <a:r>
              <a:rPr lang="pt-PT" sz="2800" smtClean="0"/>
              <a:t/>
            </a:r>
            <a:br>
              <a:rPr lang="pt-PT" sz="2800" smtClean="0"/>
            </a:br>
            <a:r>
              <a:rPr lang="pt-PT" sz="2800" smtClean="0"/>
              <a:t> </a:t>
            </a:r>
            <a:r>
              <a:rPr lang="pt-PT" sz="4000" smtClean="0"/>
              <a:t>1. Análise de funções </a:t>
            </a:r>
            <a:r>
              <a:rPr lang="pt-PT" sz="2800" smtClean="0"/>
              <a:t>(Cont.)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3025" y="2205038"/>
            <a:ext cx="4638675" cy="39258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pt-PT" smtClean="0"/>
              <a:t>   </a:t>
            </a:r>
            <a:r>
              <a:rPr lang="pt-PT" sz="2400" smtClean="0">
                <a:latin typeface="Arial" charset="0"/>
              </a:rPr>
              <a:t>Assim, adequar a pessoa ao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posto de trabalho tem de ser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complementar com a adequação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PT" sz="2400" smtClean="0">
                <a:latin typeface="Arial" charset="0"/>
              </a:rPr>
              <a:t>do posto de trabalho à pessoa</a:t>
            </a:r>
            <a:r>
              <a:rPr lang="pt-PT" sz="24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PT" sz="2400" smtClean="0"/>
          </a:p>
        </p:txBody>
      </p:sp>
      <p:pic>
        <p:nvPicPr>
          <p:cNvPr id="36868" name="Picture 5" descr="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708275"/>
            <a:ext cx="2449512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2. Conteúdo do trabalho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</a:rPr>
              <a:t>Uma adequada organização do trabalho, que pretende não só o aumento da produtividade, como a diminuição do risco e acidentes, deve ter em conta factores como: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smtClean="0">
                <a:latin typeface="Arial" charset="0"/>
              </a:rPr>
              <a:t>	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  <a:sym typeface="Wingdings" pitchFamily="2" charset="2"/>
              </a:rPr>
              <a:t> </a:t>
            </a:r>
            <a:r>
              <a:rPr lang="pt-PT" sz="2400" smtClean="0">
                <a:latin typeface="Arial" charset="0"/>
              </a:rPr>
              <a:t>Monotonia repetição;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smtClean="0">
                <a:latin typeface="Arial" charset="0"/>
              </a:rPr>
              <a:t>      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</a:rPr>
              <a:t> Motivação;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 </a:t>
            </a:r>
            <a:r>
              <a:rPr lang="pt-PT" sz="2400" smtClean="0">
                <a:latin typeface="Arial" charset="0"/>
              </a:rPr>
              <a:t> Autonomia;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 </a:t>
            </a:r>
            <a:r>
              <a:rPr lang="pt-PT" sz="2400" smtClean="0">
                <a:latin typeface="Arial" charset="0"/>
              </a:rPr>
              <a:t> Ritmo de trabalho;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 </a:t>
            </a:r>
            <a:r>
              <a:rPr lang="pt-PT" sz="2400" smtClean="0">
                <a:latin typeface="Arial" charset="0"/>
              </a:rPr>
              <a:t> Quantidade de trabalho;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 </a:t>
            </a:r>
            <a:r>
              <a:rPr lang="pt-PT" sz="2400" smtClean="0">
                <a:latin typeface="Arial" charset="0"/>
              </a:rPr>
              <a:t> Responsabilização;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 </a:t>
            </a:r>
            <a:r>
              <a:rPr lang="pt-PT" sz="2400" smtClean="0">
                <a:latin typeface="Arial" charset="0"/>
              </a:rPr>
              <a:t> Automatização;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     </a:t>
            </a:r>
            <a:r>
              <a:rPr lang="pt-PT" sz="2400" smtClean="0">
                <a:latin typeface="Arial" charset="0"/>
              </a:rPr>
              <a:t> Grau de atenção.</a:t>
            </a:r>
          </a:p>
          <a:p>
            <a:pPr eaLnBrk="1" hangingPunct="1">
              <a:lnSpc>
                <a:spcPct val="80000"/>
              </a:lnSpc>
            </a:pPr>
            <a:endParaRPr lang="pt-PT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800" b="1" u="sng" smtClean="0"/>
              <a:t>Monotonia e repetição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7850188" cy="43021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PT" sz="2800" b="1" smtClean="0">
                <a:solidFill>
                  <a:schemeClr val="fol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 2" pitchFamily="18" charset="2"/>
              </a:rPr>
              <a:t>➢ </a:t>
            </a:r>
            <a:r>
              <a:rPr lang="pt-PT" sz="2400" smtClean="0">
                <a:sym typeface="Wingdings 2" pitchFamily="18" charset="2"/>
              </a:rPr>
              <a:t>Estão frequentemente associadas a alterações do estado de saúde, condicionando patologias com riscos cardiovasculares, LER, DORT, hipertensão e depressão</a:t>
            </a:r>
          </a:p>
          <a:p>
            <a:pPr algn="just" eaLnBrk="1" hangingPunct="1">
              <a:buFontTx/>
              <a:buNone/>
            </a:pPr>
            <a:endParaRPr lang="pt-PT" sz="2400" smtClean="0">
              <a:sym typeface="Wingdings 2" pitchFamily="18" charset="2"/>
            </a:endParaRPr>
          </a:p>
          <a:p>
            <a:pPr algn="just" eaLnBrk="1" hangingPunct="1"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 2" pitchFamily="18" charset="2"/>
              </a:rPr>
              <a:t>➢ </a:t>
            </a:r>
            <a:r>
              <a:rPr lang="pt-PT" sz="2400" smtClean="0">
                <a:sym typeface="Wingdings 2" pitchFamily="18" charset="2"/>
              </a:rPr>
              <a:t>Descontentamento por parte dos trabalhadores, o que a curto/médio prazo origina uma redução do desempenho, da satisfação e da realização, com efeitos sobre a produtividade.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5400" b="1" u="sng" smtClean="0"/>
              <a:t>Motivação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  <a:sym typeface="Wingdings 2" pitchFamily="18" charset="2"/>
              </a:rPr>
              <a:t>Este conceito remete para a satisfação das necessidades do sujeito. </a:t>
            </a:r>
          </a:p>
          <a:p>
            <a:pPr eaLnBrk="1" hangingPunct="1">
              <a:lnSpc>
                <a:spcPct val="90000"/>
              </a:lnSpc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pt-PT" sz="2400" smtClean="0">
                <a:latin typeface="Arial" charset="0"/>
                <a:sym typeface="Wingdings 2" pitchFamily="18" charset="2"/>
              </a:rPr>
              <a:t>Ao nível organizacional, encontramos as necessidades: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 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 físicas</a:t>
            </a:r>
            <a:r>
              <a:rPr lang="pt-PT" sz="2400" smtClean="0">
                <a:latin typeface="Arial" charset="0"/>
                <a:sym typeface="Wingdings 2" pitchFamily="18" charset="2"/>
              </a:rPr>
              <a:t> (como as condições de trabalho);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  <a:sym typeface="Wingdings 2" pitchFamily="18" charset="2"/>
              </a:rPr>
              <a:t>  de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segurança</a:t>
            </a:r>
            <a:r>
              <a:rPr lang="pt-PT" sz="2400" smtClean="0">
                <a:latin typeface="Arial" charset="0"/>
                <a:sym typeface="Wingdings 2" pitchFamily="18" charset="2"/>
              </a:rPr>
              <a:t> (relacionadas com o tipo de vínculo com a empresa);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PT" sz="24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</a:t>
            </a:r>
            <a:r>
              <a:rPr lang="pt-PT" sz="2400" smtClean="0">
                <a:latin typeface="Arial" charset="0"/>
                <a:sym typeface="Wingdings 2" pitchFamily="18" charset="2"/>
              </a:rPr>
              <a:t> de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relacionamento</a:t>
            </a:r>
            <a:r>
              <a:rPr lang="pt-PT" sz="2400" smtClean="0">
                <a:latin typeface="Arial" charset="0"/>
                <a:sym typeface="Wingdings 2" pitchFamily="18" charset="2"/>
              </a:rPr>
              <a:t> (através do estabelecimento de relações interpessoais);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5400" b="1" u="sng" smtClean="0"/>
              <a:t>Motivação </a:t>
            </a:r>
            <a:r>
              <a:rPr lang="pt-PT" sz="5400" b="1" smtClean="0"/>
              <a:t> (cont.)</a:t>
            </a:r>
            <a:endParaRPr lang="pt-PT" sz="5400" b="1" u="sng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r>
              <a:rPr lang="pt-PT" sz="2400" smtClean="0">
                <a:latin typeface="Arial" charset="0"/>
                <a:sym typeface="Wingdings 2" pitchFamily="18" charset="2"/>
              </a:rPr>
              <a:t>de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realização</a:t>
            </a:r>
            <a:r>
              <a:rPr lang="pt-PT" sz="2400" smtClean="0">
                <a:latin typeface="Arial" charset="0"/>
                <a:sym typeface="Wingdings 2" pitchFamily="18" charset="2"/>
              </a:rPr>
              <a:t> (que passam não só pelo desempenho mas pelo alcance de objectivos);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r>
              <a:rPr lang="pt-PT" sz="2400" smtClean="0">
                <a:latin typeface="Arial" charset="0"/>
                <a:sym typeface="Wingdings 2" pitchFamily="18" charset="2"/>
              </a:rPr>
              <a:t>de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responsabilidade</a:t>
            </a:r>
            <a:r>
              <a:rPr lang="pt-PT" sz="2400" smtClean="0">
                <a:latin typeface="Arial" charset="0"/>
                <a:sym typeface="Wingdings 2" pitchFamily="18" charset="2"/>
              </a:rPr>
              <a:t> (relacionadas coma  liderança e a delegação de funções);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r>
              <a:rPr lang="pt-PT" sz="2400" smtClean="0">
                <a:latin typeface="Arial" charset="0"/>
                <a:sym typeface="Wingdings 2" pitchFamily="18" charset="2"/>
              </a:rPr>
              <a:t>de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desenvolvimento</a:t>
            </a:r>
            <a:r>
              <a:rPr lang="pt-PT" sz="2400" smtClean="0">
                <a:latin typeface="Arial" charset="0"/>
                <a:sym typeface="Wingdings 2" pitchFamily="18" charset="2"/>
              </a:rPr>
              <a:t> (associadas à informação/formação);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endParaRPr lang="pt-PT" sz="2400" smtClean="0">
              <a:latin typeface="Arial" charset="0"/>
              <a:sym typeface="Wingdings 2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Ä"/>
            </a:pPr>
            <a:r>
              <a:rPr lang="pt-PT" sz="2400" smtClean="0">
                <a:latin typeface="Arial" charset="0"/>
                <a:sym typeface="Wingdings 2" pitchFamily="18" charset="2"/>
              </a:rPr>
              <a:t>e de </a:t>
            </a:r>
            <a:r>
              <a:rPr lang="pt-PT" sz="2400" u="sng" smtClean="0">
                <a:latin typeface="Arial" charset="0"/>
                <a:sym typeface="Wingdings 2" pitchFamily="18" charset="2"/>
              </a:rPr>
              <a:t>reconhecimento</a:t>
            </a:r>
            <a:r>
              <a:rPr lang="pt-PT" sz="2400" smtClean="0">
                <a:latin typeface="Arial" charset="0"/>
                <a:sym typeface="Wingdings 2" pitchFamily="18" charset="2"/>
              </a:rPr>
              <a:t> (recompensas, salários e prémios).</a:t>
            </a:r>
            <a:endParaRPr lang="pt-PT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u="sng" smtClean="0"/>
              <a:t>Autonomia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z="2800" smtClean="0">
                <a:latin typeface="Arial" charset="0"/>
                <a:sym typeface="Wingdings 2" pitchFamily="18" charset="2"/>
              </a:rPr>
              <a:t>Representa a possibilidade que um trabalhador tem  de poder controlar o método de trabalho ou ordem de execução das tarefas, dentro dos procedimento estabelecidos.</a:t>
            </a:r>
          </a:p>
          <a:p>
            <a:pPr eaLnBrk="1" hangingPunct="1"/>
            <a:endParaRPr lang="pt-PT" sz="2800" smtClean="0">
              <a:latin typeface="Arial" charset="0"/>
              <a:sym typeface="Wingdings 2" pitchFamily="18" charset="2"/>
            </a:endParaRPr>
          </a:p>
          <a:p>
            <a:pPr eaLnBrk="1" hangingPunct="1"/>
            <a:r>
              <a:rPr lang="pt-PT" sz="2800" smtClean="0">
                <a:latin typeface="Arial" charset="0"/>
                <a:sym typeface="Wingdings 2" pitchFamily="18" charset="2"/>
              </a:rPr>
              <a:t>Permitir um maior nível de autonomia dos trabalhadores permite aumentar o grau de satisfação no trabalho, evitando a saturação. </a:t>
            </a:r>
            <a:endParaRPr lang="pt-PT" sz="2800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1891</Words>
  <Application>Microsoft Office PowerPoint</Application>
  <PresentationFormat>Apresentação na tela (4:3)</PresentationFormat>
  <Paragraphs>213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Tema do Office</vt:lpstr>
      <vt:lpstr>ORGANIZAÇÃO DO POSTO DE TRABALHO  produtividade x Produção  Qualidade x flexibilidade</vt:lpstr>
      <vt:lpstr>Organização do posto de trabalho</vt:lpstr>
      <vt:lpstr>1. Análise de funções</vt:lpstr>
      <vt:lpstr>   1. Análise de funções (Cont.)</vt:lpstr>
      <vt:lpstr>2. Conteúdo do trabalho</vt:lpstr>
      <vt:lpstr>Monotonia e repetição</vt:lpstr>
      <vt:lpstr>Motivação</vt:lpstr>
      <vt:lpstr>Motivação  (cont.)</vt:lpstr>
      <vt:lpstr>Autonomia</vt:lpstr>
      <vt:lpstr>Ritmo de trabalho</vt:lpstr>
      <vt:lpstr>Quantidade de trabalho</vt:lpstr>
      <vt:lpstr>Responsabilidade</vt:lpstr>
      <vt:lpstr>Automatização</vt:lpstr>
      <vt:lpstr>Grau de atenção</vt:lpstr>
      <vt:lpstr>3. Tempo de Trabalho</vt:lpstr>
      <vt:lpstr>Trabalho por turnos</vt:lpstr>
      <vt:lpstr>Trabalho por turnos: consequências</vt:lpstr>
      <vt:lpstr>4. Carga Física</vt:lpstr>
      <vt:lpstr>5. Carga Mental</vt:lpstr>
      <vt:lpstr>5. Carga Mental (cont.)</vt:lpstr>
      <vt:lpstr>Desencadeadores da carga mental:</vt:lpstr>
      <vt:lpstr>Factores de Risco na Organização do trabalho</vt:lpstr>
      <vt:lpstr>    (Cont.) </vt:lpstr>
      <vt:lpstr>Novas Formas de Organização do  Trabalho (N.F.O.T.)</vt:lpstr>
      <vt:lpstr>Novas Formas de Organização do  Trabalho (N.F.O.T.)</vt:lpstr>
      <vt:lpstr>1. Rotação de tarefas</vt:lpstr>
      <vt:lpstr>1. Rotação de tarefas (Cont.)</vt:lpstr>
      <vt:lpstr>2. Alargamento de tarefas</vt:lpstr>
      <vt:lpstr>3. Enriquecimento de tarefas</vt:lpstr>
      <vt:lpstr>Em resumo:</vt:lpstr>
      <vt:lpstr>ORGANIZAÇÃO DO  TRABALHO  As grandes tendências da evolução</vt:lpstr>
      <vt:lpstr>Evolução tecnológica;  Evolução económica;   Evolução dos valores sócio-culturais;  </vt:lpstr>
      <vt:lpstr>FATORES EXTERNOS QUE INFORGANIZAÇÃO DO INFLUECIAM TRABALHO</vt:lpstr>
      <vt:lpstr>Evolução Tecnológica</vt:lpstr>
      <vt:lpstr>Evolução Económica</vt:lpstr>
      <vt:lpstr>Evolução dos Valores Sócio-culturais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DO POSTO DE TRABALHO  produtividade x Produção  Qualidade x flexibilidade</dc:title>
  <dc:creator>2117</dc:creator>
  <cp:lastModifiedBy>2117</cp:lastModifiedBy>
  <cp:revision>1</cp:revision>
  <dcterms:created xsi:type="dcterms:W3CDTF">2016-03-17T18:17:59Z</dcterms:created>
  <dcterms:modified xsi:type="dcterms:W3CDTF">2016-03-17T18:19:42Z</dcterms:modified>
</cp:coreProperties>
</file>