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318" r:id="rId8"/>
    <p:sldId id="262" r:id="rId9"/>
    <p:sldId id="319" r:id="rId10"/>
    <p:sldId id="263" r:id="rId11"/>
    <p:sldId id="264" r:id="rId12"/>
    <p:sldId id="265" r:id="rId13"/>
    <p:sldId id="266" r:id="rId14"/>
    <p:sldId id="320" r:id="rId15"/>
    <p:sldId id="268" r:id="rId16"/>
    <p:sldId id="269" r:id="rId17"/>
    <p:sldId id="294" r:id="rId18"/>
    <p:sldId id="287" r:id="rId19"/>
    <p:sldId id="295" r:id="rId20"/>
    <p:sldId id="296" r:id="rId21"/>
    <p:sldId id="299" r:id="rId22"/>
    <p:sldId id="301" r:id="rId23"/>
    <p:sldId id="303" r:id="rId24"/>
    <p:sldId id="321" r:id="rId25"/>
    <p:sldId id="322" r:id="rId26"/>
    <p:sldId id="323" r:id="rId27"/>
    <p:sldId id="324" r:id="rId28"/>
    <p:sldId id="326" r:id="rId29"/>
    <p:sldId id="325" r:id="rId30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01DF4-150D-4B76-96F8-E5F57928A66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084664A-E4C6-4D9E-8E65-AE7FAF819099}">
      <dgm:prSet phldrT="[Texto]" custT="1"/>
      <dgm:spPr/>
      <dgm:t>
        <a:bodyPr/>
        <a:lstStyle/>
        <a:p>
          <a:r>
            <a:rPr lang="pt-BR" sz="2000" b="1" dirty="0" smtClean="0"/>
            <a:t>Estrutura (organograma)</a:t>
          </a:r>
        </a:p>
        <a:p>
          <a:r>
            <a:rPr lang="pt-BR" sz="2000" b="1" dirty="0" smtClean="0"/>
            <a:t>Pessoas (</a:t>
          </a:r>
          <a:r>
            <a:rPr lang="pt-BR" sz="2000" b="1" dirty="0" err="1" smtClean="0"/>
            <a:t>lotacionograma</a:t>
          </a:r>
          <a:r>
            <a:rPr lang="pt-BR" sz="2000" b="1" dirty="0" smtClean="0"/>
            <a:t> , </a:t>
          </a:r>
          <a:r>
            <a:rPr lang="pt-BR" sz="2000" b="1" dirty="0" err="1" smtClean="0"/>
            <a:t>Funcionograma</a:t>
          </a:r>
          <a:r>
            <a:rPr lang="pt-BR" sz="2000" b="1" dirty="0" smtClean="0"/>
            <a:t>)</a:t>
          </a:r>
        </a:p>
      </dgm:t>
    </dgm:pt>
    <dgm:pt modelId="{D856ED35-F3E5-4E19-9F8C-B2FAC02EFFDE}" type="parTrans" cxnId="{8D852993-5BC7-4619-B946-4AC73EECAC77}">
      <dgm:prSet/>
      <dgm:spPr/>
      <dgm:t>
        <a:bodyPr/>
        <a:lstStyle/>
        <a:p>
          <a:endParaRPr lang="pt-BR"/>
        </a:p>
      </dgm:t>
    </dgm:pt>
    <dgm:pt modelId="{0E9CDF55-A271-4547-9DA9-5B64B119E4B6}" type="sibTrans" cxnId="{8D852993-5BC7-4619-B946-4AC73EECAC77}">
      <dgm:prSet/>
      <dgm:spPr/>
      <dgm:t>
        <a:bodyPr/>
        <a:lstStyle/>
        <a:p>
          <a:endParaRPr lang="pt-BR"/>
        </a:p>
      </dgm:t>
    </dgm:pt>
    <dgm:pt modelId="{7760A730-1CFA-4840-BB9B-5868EE1003EE}">
      <dgm:prSet phldrT="[Texto]" custT="1"/>
      <dgm:spPr/>
      <dgm:t>
        <a:bodyPr/>
        <a:lstStyle/>
        <a:p>
          <a:r>
            <a:rPr lang="pt-BR" sz="1800" b="1" dirty="0" smtClean="0"/>
            <a:t>Tarefas  (Fluxograma</a:t>
          </a:r>
        </a:p>
        <a:p>
          <a:r>
            <a:rPr lang="pt-BR" sz="1800" b="1" dirty="0" err="1" smtClean="0"/>
            <a:t>Fluxolocalgrama</a:t>
          </a:r>
          <a:r>
            <a:rPr lang="pt-BR" sz="1800" b="1" dirty="0" smtClean="0"/>
            <a:t>, Gestão por processos, 7 ferramentas)</a:t>
          </a:r>
        </a:p>
      </dgm:t>
    </dgm:pt>
    <dgm:pt modelId="{C033A4CC-EAD8-4786-B646-C782BF4B57A8}" type="parTrans" cxnId="{F8F3F3E2-33CB-40C3-901C-11BCCE4FEB0D}">
      <dgm:prSet/>
      <dgm:spPr/>
      <dgm:t>
        <a:bodyPr/>
        <a:lstStyle/>
        <a:p>
          <a:endParaRPr lang="pt-BR"/>
        </a:p>
      </dgm:t>
    </dgm:pt>
    <dgm:pt modelId="{88833E13-1BE7-4979-BA21-6276B01B7F27}" type="sibTrans" cxnId="{F8F3F3E2-33CB-40C3-901C-11BCCE4FEB0D}">
      <dgm:prSet/>
      <dgm:spPr/>
      <dgm:t>
        <a:bodyPr/>
        <a:lstStyle/>
        <a:p>
          <a:endParaRPr lang="pt-BR"/>
        </a:p>
      </dgm:t>
    </dgm:pt>
    <dgm:pt modelId="{CA60A533-06FA-4557-9DCF-F5DA5B8D6DE2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8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dirty="0" smtClean="0"/>
            <a:t>Ambiente ( layout,  </a:t>
          </a:r>
          <a:r>
            <a:rPr lang="pt-BR" sz="1800" b="1" dirty="0" err="1" smtClean="0"/>
            <a:t>House</a:t>
          </a:r>
          <a:r>
            <a:rPr lang="pt-BR" sz="1800" b="1" dirty="0" smtClean="0"/>
            <a:t> </a:t>
          </a:r>
          <a:r>
            <a:rPr lang="pt-BR" sz="1800" b="1" dirty="0" err="1" smtClean="0"/>
            <a:t>keepping</a:t>
          </a:r>
          <a:r>
            <a:rPr lang="pt-BR" sz="1800" b="1" dirty="0" smtClean="0"/>
            <a:t>)</a:t>
          </a:r>
          <a:endParaRPr lang="pt-BR" sz="18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800" b="1" dirty="0" smtClean="0"/>
        </a:p>
        <a:p>
          <a:pPr marL="0" marR="0" indent="0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BR" sz="1800" b="1" dirty="0" smtClean="0"/>
            <a:t>Tecnologia (Gestão da inovação, Gestão da Manutenção</a:t>
          </a:r>
          <a:r>
            <a:rPr lang="pt-BR" sz="1600" b="1" dirty="0" smtClean="0"/>
            <a:t>)</a:t>
          </a:r>
        </a:p>
        <a:p>
          <a:pPr marL="0" marR="0" indent="0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pt-BR" sz="1000" b="1" dirty="0" smtClean="0"/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dirty="0"/>
        </a:p>
      </dgm:t>
    </dgm:pt>
    <dgm:pt modelId="{FF2ECF9F-A28E-4741-80C3-DB131A6CC50C}" type="parTrans" cxnId="{E4DEA933-8F51-413A-90BF-C23C29AF276D}">
      <dgm:prSet/>
      <dgm:spPr/>
      <dgm:t>
        <a:bodyPr/>
        <a:lstStyle/>
        <a:p>
          <a:endParaRPr lang="pt-BR"/>
        </a:p>
      </dgm:t>
    </dgm:pt>
    <dgm:pt modelId="{C9889C08-7320-459F-90AD-516976D1A971}" type="sibTrans" cxnId="{E4DEA933-8F51-413A-90BF-C23C29AF276D}">
      <dgm:prSet/>
      <dgm:spPr/>
      <dgm:t>
        <a:bodyPr/>
        <a:lstStyle/>
        <a:p>
          <a:endParaRPr lang="pt-BR"/>
        </a:p>
      </dgm:t>
    </dgm:pt>
    <dgm:pt modelId="{F32FC559-1B12-4C8F-8364-E3B5ED08578D}" type="pres">
      <dgm:prSet presAssocID="{2A201DF4-150D-4B76-96F8-E5F57928A664}" presName="compositeShape" presStyleCnt="0">
        <dgm:presLayoutVars>
          <dgm:dir/>
          <dgm:resizeHandles/>
        </dgm:presLayoutVars>
      </dgm:prSet>
      <dgm:spPr/>
    </dgm:pt>
    <dgm:pt modelId="{7D0549B2-413C-475A-8AE5-5125EBB2DF2B}" type="pres">
      <dgm:prSet presAssocID="{2A201DF4-150D-4B76-96F8-E5F57928A664}" presName="pyramid" presStyleLbl="node1" presStyleIdx="0" presStyleCnt="1"/>
      <dgm:spPr/>
    </dgm:pt>
    <dgm:pt modelId="{A5DC8B99-95D8-4018-A2FB-E243421BAD12}" type="pres">
      <dgm:prSet presAssocID="{2A201DF4-150D-4B76-96F8-E5F57928A664}" presName="theList" presStyleCnt="0"/>
      <dgm:spPr/>
    </dgm:pt>
    <dgm:pt modelId="{9F9D1ECF-143B-43A2-BFCB-947FB24E8B34}" type="pres">
      <dgm:prSet presAssocID="{2084664A-E4C6-4D9E-8E65-AE7FAF819099}" presName="aNode" presStyleLbl="fgAcc1" presStyleIdx="0" presStyleCnt="3" custScaleX="1575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0E0BB1-6C82-449C-8B74-EE96E8CF9766}" type="pres">
      <dgm:prSet presAssocID="{2084664A-E4C6-4D9E-8E65-AE7FAF819099}" presName="aSpace" presStyleCnt="0"/>
      <dgm:spPr/>
    </dgm:pt>
    <dgm:pt modelId="{998D7096-FF15-4251-B817-36C5B6A8788A}" type="pres">
      <dgm:prSet presAssocID="{7760A730-1CFA-4840-BB9B-5868EE1003EE}" presName="aNode" presStyleLbl="fgAcc1" presStyleIdx="1" presStyleCnt="3" custScaleX="1597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447059-1DB4-4B74-AC58-A4D043FBF70C}" type="pres">
      <dgm:prSet presAssocID="{7760A730-1CFA-4840-BB9B-5868EE1003EE}" presName="aSpace" presStyleCnt="0"/>
      <dgm:spPr/>
    </dgm:pt>
    <dgm:pt modelId="{6F323F9E-DC26-41D7-98EB-535669D9720F}" type="pres">
      <dgm:prSet presAssocID="{CA60A533-06FA-4557-9DCF-F5DA5B8D6DE2}" presName="aNode" presStyleLbl="fgAcc1" presStyleIdx="2" presStyleCnt="3" custScaleX="148970" custScaleY="150954" custLinFactY="12872" custLinFactNeighborX="3425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A4808E-8563-4436-9354-9A79A33D8DB9}" type="pres">
      <dgm:prSet presAssocID="{CA60A533-06FA-4557-9DCF-F5DA5B8D6DE2}" presName="aSpace" presStyleCnt="0"/>
      <dgm:spPr/>
    </dgm:pt>
  </dgm:ptLst>
  <dgm:cxnLst>
    <dgm:cxn modelId="{A8813A43-8569-4AB7-8BF2-29A1579EDB36}" type="presOf" srcId="{7760A730-1CFA-4840-BB9B-5868EE1003EE}" destId="{998D7096-FF15-4251-B817-36C5B6A8788A}" srcOrd="0" destOrd="0" presId="urn:microsoft.com/office/officeart/2005/8/layout/pyramid2"/>
    <dgm:cxn modelId="{9E64F2D1-7229-486A-82CF-2754A3C965B9}" type="presOf" srcId="{2A201DF4-150D-4B76-96F8-E5F57928A664}" destId="{F32FC559-1B12-4C8F-8364-E3B5ED08578D}" srcOrd="0" destOrd="0" presId="urn:microsoft.com/office/officeart/2005/8/layout/pyramid2"/>
    <dgm:cxn modelId="{8D852993-5BC7-4619-B946-4AC73EECAC77}" srcId="{2A201DF4-150D-4B76-96F8-E5F57928A664}" destId="{2084664A-E4C6-4D9E-8E65-AE7FAF819099}" srcOrd="0" destOrd="0" parTransId="{D856ED35-F3E5-4E19-9F8C-B2FAC02EFFDE}" sibTransId="{0E9CDF55-A271-4547-9DA9-5B64B119E4B6}"/>
    <dgm:cxn modelId="{C7AC889A-8A81-4277-BC27-76983161D8A7}" type="presOf" srcId="{CA60A533-06FA-4557-9DCF-F5DA5B8D6DE2}" destId="{6F323F9E-DC26-41D7-98EB-535669D9720F}" srcOrd="0" destOrd="0" presId="urn:microsoft.com/office/officeart/2005/8/layout/pyramid2"/>
    <dgm:cxn modelId="{F8F3F3E2-33CB-40C3-901C-11BCCE4FEB0D}" srcId="{2A201DF4-150D-4B76-96F8-E5F57928A664}" destId="{7760A730-1CFA-4840-BB9B-5868EE1003EE}" srcOrd="1" destOrd="0" parTransId="{C033A4CC-EAD8-4786-B646-C782BF4B57A8}" sibTransId="{88833E13-1BE7-4979-BA21-6276B01B7F27}"/>
    <dgm:cxn modelId="{E4DEA933-8F51-413A-90BF-C23C29AF276D}" srcId="{2A201DF4-150D-4B76-96F8-E5F57928A664}" destId="{CA60A533-06FA-4557-9DCF-F5DA5B8D6DE2}" srcOrd="2" destOrd="0" parTransId="{FF2ECF9F-A28E-4741-80C3-DB131A6CC50C}" sibTransId="{C9889C08-7320-459F-90AD-516976D1A971}"/>
    <dgm:cxn modelId="{5569E280-205C-4184-8B48-4D311D933B0F}" type="presOf" srcId="{2084664A-E4C6-4D9E-8E65-AE7FAF819099}" destId="{9F9D1ECF-143B-43A2-BFCB-947FB24E8B34}" srcOrd="0" destOrd="0" presId="urn:microsoft.com/office/officeart/2005/8/layout/pyramid2"/>
    <dgm:cxn modelId="{9D3DDE90-FBE9-4538-BFFA-DA6A44A48A94}" type="presParOf" srcId="{F32FC559-1B12-4C8F-8364-E3B5ED08578D}" destId="{7D0549B2-413C-475A-8AE5-5125EBB2DF2B}" srcOrd="0" destOrd="0" presId="urn:microsoft.com/office/officeart/2005/8/layout/pyramid2"/>
    <dgm:cxn modelId="{87249843-BF26-41F2-9002-E680DBCD2FB0}" type="presParOf" srcId="{F32FC559-1B12-4C8F-8364-E3B5ED08578D}" destId="{A5DC8B99-95D8-4018-A2FB-E243421BAD12}" srcOrd="1" destOrd="0" presId="urn:microsoft.com/office/officeart/2005/8/layout/pyramid2"/>
    <dgm:cxn modelId="{208E928D-E01E-41A9-ACF2-D61E8749B936}" type="presParOf" srcId="{A5DC8B99-95D8-4018-A2FB-E243421BAD12}" destId="{9F9D1ECF-143B-43A2-BFCB-947FB24E8B34}" srcOrd="0" destOrd="0" presId="urn:microsoft.com/office/officeart/2005/8/layout/pyramid2"/>
    <dgm:cxn modelId="{78E974AC-C2B1-4021-8859-142CF6484803}" type="presParOf" srcId="{A5DC8B99-95D8-4018-A2FB-E243421BAD12}" destId="{580E0BB1-6C82-449C-8B74-EE96E8CF9766}" srcOrd="1" destOrd="0" presId="urn:microsoft.com/office/officeart/2005/8/layout/pyramid2"/>
    <dgm:cxn modelId="{5F1DE9D5-A335-4267-BC32-BCA57EB673E0}" type="presParOf" srcId="{A5DC8B99-95D8-4018-A2FB-E243421BAD12}" destId="{998D7096-FF15-4251-B817-36C5B6A8788A}" srcOrd="2" destOrd="0" presId="urn:microsoft.com/office/officeart/2005/8/layout/pyramid2"/>
    <dgm:cxn modelId="{4D9F47DA-5635-4937-AF5A-C0769A5091A3}" type="presParOf" srcId="{A5DC8B99-95D8-4018-A2FB-E243421BAD12}" destId="{B7447059-1DB4-4B74-AC58-A4D043FBF70C}" srcOrd="3" destOrd="0" presId="urn:microsoft.com/office/officeart/2005/8/layout/pyramid2"/>
    <dgm:cxn modelId="{D86A9474-B4EC-487E-A244-95AA840F7215}" type="presParOf" srcId="{A5DC8B99-95D8-4018-A2FB-E243421BAD12}" destId="{6F323F9E-DC26-41D7-98EB-535669D9720F}" srcOrd="4" destOrd="0" presId="urn:microsoft.com/office/officeart/2005/8/layout/pyramid2"/>
    <dgm:cxn modelId="{4ABCA167-BA74-4AF8-BE58-79AE632F86BD}" type="presParOf" srcId="{A5DC8B99-95D8-4018-A2FB-E243421BAD12}" destId="{0BA4808E-8563-4436-9354-9A79A33D8DB9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549B2-413C-475A-8AE5-5125EBB2DF2B}">
      <dsp:nvSpPr>
        <dsp:cNvPr id="0" name=""/>
        <dsp:cNvSpPr/>
      </dsp:nvSpPr>
      <dsp:spPr>
        <a:xfrm>
          <a:off x="690742" y="0"/>
          <a:ext cx="4570954" cy="457095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D1ECF-143B-43A2-BFCB-947FB24E8B34}">
      <dsp:nvSpPr>
        <dsp:cNvPr id="0" name=""/>
        <dsp:cNvSpPr/>
      </dsp:nvSpPr>
      <dsp:spPr>
        <a:xfrm>
          <a:off x="2121889" y="457851"/>
          <a:ext cx="4679781" cy="9409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Estrutura (organograma)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Pessoas (</a:t>
          </a:r>
          <a:r>
            <a:rPr lang="pt-BR" sz="2000" b="1" kern="1200" dirty="0" err="1" smtClean="0"/>
            <a:t>lotacionograma</a:t>
          </a:r>
          <a:r>
            <a:rPr lang="pt-BR" sz="2000" b="1" kern="1200" dirty="0" smtClean="0"/>
            <a:t> , </a:t>
          </a:r>
          <a:r>
            <a:rPr lang="pt-BR" sz="2000" b="1" kern="1200" dirty="0" err="1" smtClean="0"/>
            <a:t>Funcionograma</a:t>
          </a:r>
          <a:r>
            <a:rPr lang="pt-BR" sz="2000" b="1" kern="1200" dirty="0" smtClean="0"/>
            <a:t>)</a:t>
          </a:r>
        </a:p>
      </dsp:txBody>
      <dsp:txXfrm>
        <a:off x="2167824" y="503786"/>
        <a:ext cx="4587911" cy="849103"/>
      </dsp:txXfrm>
    </dsp:sp>
    <dsp:sp modelId="{998D7096-FF15-4251-B817-36C5B6A8788A}">
      <dsp:nvSpPr>
        <dsp:cNvPr id="0" name=""/>
        <dsp:cNvSpPr/>
      </dsp:nvSpPr>
      <dsp:spPr>
        <a:xfrm>
          <a:off x="2088508" y="1516447"/>
          <a:ext cx="4746542" cy="9409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Tarefas  (Fluxograma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err="1" smtClean="0"/>
            <a:t>Fluxolocalgrama</a:t>
          </a:r>
          <a:r>
            <a:rPr lang="pt-BR" sz="1800" b="1" kern="1200" dirty="0" smtClean="0"/>
            <a:t>, Gestão por processos, 7 ferramentas)</a:t>
          </a:r>
        </a:p>
      </dsp:txBody>
      <dsp:txXfrm>
        <a:off x="2134443" y="1562382"/>
        <a:ext cx="4654672" cy="849103"/>
      </dsp:txXfrm>
    </dsp:sp>
    <dsp:sp modelId="{6F323F9E-DC26-41D7-98EB-535669D9720F}">
      <dsp:nvSpPr>
        <dsp:cNvPr id="0" name=""/>
        <dsp:cNvSpPr/>
      </dsp:nvSpPr>
      <dsp:spPr>
        <a:xfrm>
          <a:off x="2350501" y="2813786"/>
          <a:ext cx="4426077" cy="14204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8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b="1" kern="1200" dirty="0" smtClean="0"/>
            <a:t>Ambiente </a:t>
          </a:r>
          <a:r>
            <a:rPr lang="pt-BR" sz="1800" b="1" kern="1200" dirty="0" smtClean="0"/>
            <a:t>( layout,  </a:t>
          </a:r>
          <a:r>
            <a:rPr lang="pt-BR" sz="1800" b="1" kern="1200" dirty="0" err="1" smtClean="0"/>
            <a:t>House</a:t>
          </a:r>
          <a:r>
            <a:rPr lang="pt-BR" sz="1800" b="1" kern="1200" dirty="0" smtClean="0"/>
            <a:t> </a:t>
          </a:r>
          <a:r>
            <a:rPr lang="pt-BR" sz="1800" b="1" kern="1200" dirty="0" err="1" smtClean="0"/>
            <a:t>keepping</a:t>
          </a:r>
          <a:r>
            <a:rPr lang="pt-BR" sz="1800" b="1" kern="1200" dirty="0" smtClean="0"/>
            <a:t>)</a:t>
          </a:r>
          <a:endParaRPr lang="pt-BR" sz="1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800" b="1" kern="1200" dirty="0" smtClean="0"/>
        </a:p>
        <a:p>
          <a:pPr marL="0" marR="0" lvl="0" indent="0" algn="ctr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pt-BR" sz="1800" b="1" kern="1200" dirty="0" smtClean="0"/>
            <a:t>Tecnologia (Gestão da inovação, Gestão da Manutenção</a:t>
          </a:r>
          <a:r>
            <a:rPr lang="pt-BR" sz="1600" b="1" kern="1200" dirty="0" smtClean="0"/>
            <a:t>)</a:t>
          </a:r>
        </a:p>
        <a:p>
          <a:pPr marL="0" marR="0" lvl="0" indent="0" algn="ctr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pt-BR" sz="1000" b="1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kern="1200" dirty="0"/>
        </a:p>
      </dsp:txBody>
      <dsp:txXfrm>
        <a:off x="2419841" y="2883126"/>
        <a:ext cx="4287397" cy="1281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BD1E6-305B-4283-9207-749C5EA3FCBC}" type="datetimeFigureOut">
              <a:rPr lang="pt-BR" smtClean="0"/>
              <a:pPr/>
              <a:t>07/04/2016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69CA4-6987-4FAC-AFF9-4AF3743103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0856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5181205" y="6515554"/>
            <a:ext cx="3962796" cy="34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5" tIns="45643" rIns="91285" bIns="45643" anchor="b"/>
          <a:lstStyle/>
          <a:p>
            <a:pPr algn="r" defTabSz="912983"/>
            <a:fld id="{3BCFB512-2DF2-42A2-921A-04C474D423F8}" type="slidenum">
              <a:rPr lang="pt-PT" sz="1200"/>
              <a:pPr algn="r" defTabSz="912983"/>
              <a:t>3</a:t>
            </a:fld>
            <a:endParaRPr lang="pt-PT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187640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4C127-F26B-43D9-B486-9EE320BAA06E}" type="slidenum">
              <a:rPr lang="pt-PT" smtClean="0"/>
              <a:pPr/>
              <a:t>13</a:t>
            </a:fld>
            <a:endParaRPr lang="pt-P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="" xmlns:p14="http://schemas.microsoft.com/office/powerpoint/2010/main" val="7299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CAE8-954C-452F-9B3A-D7019D10A6E5}" type="datetimeFigureOut">
              <a:rPr lang="pt-BR" smtClean="0"/>
              <a:pPr/>
              <a:t>07/04/2016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07D2-3C4E-4150-B2C6-C5944C28D7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1751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CAE8-954C-452F-9B3A-D7019D10A6E5}" type="datetimeFigureOut">
              <a:rPr lang="pt-BR" smtClean="0"/>
              <a:pPr/>
              <a:t>07/04/2016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07D2-3C4E-4150-B2C6-C5944C28D7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8967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CAE8-954C-452F-9B3A-D7019D10A6E5}" type="datetimeFigureOut">
              <a:rPr lang="pt-BR" smtClean="0"/>
              <a:pPr/>
              <a:t>07/04/2016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07D2-3C4E-4150-B2C6-C5944C28D7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6555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 rtlCol="0"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GESTÃO DA MANUTENÇÃO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FBAB7-FFBB-4FFE-8B9D-CD1AF92E2C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Prof. Ricardo Vitoy</a:t>
            </a:r>
          </a:p>
        </p:txBody>
      </p:sp>
    </p:spTree>
    <p:extLst>
      <p:ext uri="{BB962C8B-B14F-4D97-AF65-F5344CB8AC3E}">
        <p14:creationId xmlns="" xmlns:p14="http://schemas.microsoft.com/office/powerpoint/2010/main" val="14938584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CAE8-954C-452F-9B3A-D7019D10A6E5}" type="datetimeFigureOut">
              <a:rPr lang="pt-BR" smtClean="0"/>
              <a:pPr/>
              <a:t>07/04/2016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07D2-3C4E-4150-B2C6-C5944C28D7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0327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CAE8-954C-452F-9B3A-D7019D10A6E5}" type="datetimeFigureOut">
              <a:rPr lang="pt-BR" smtClean="0"/>
              <a:pPr/>
              <a:t>07/04/2016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07D2-3C4E-4150-B2C6-C5944C28D7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2901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CAE8-954C-452F-9B3A-D7019D10A6E5}" type="datetimeFigureOut">
              <a:rPr lang="pt-BR" smtClean="0"/>
              <a:pPr/>
              <a:t>07/04/2016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07D2-3C4E-4150-B2C6-C5944C28D7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6456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CAE8-954C-452F-9B3A-D7019D10A6E5}" type="datetimeFigureOut">
              <a:rPr lang="pt-BR" smtClean="0"/>
              <a:pPr/>
              <a:t>07/04/2016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07D2-3C4E-4150-B2C6-C5944C28D7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6716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CAE8-954C-452F-9B3A-D7019D10A6E5}" type="datetimeFigureOut">
              <a:rPr lang="pt-BR" smtClean="0"/>
              <a:pPr/>
              <a:t>07/04/2016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07D2-3C4E-4150-B2C6-C5944C28D7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8190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CAE8-954C-452F-9B3A-D7019D10A6E5}" type="datetimeFigureOut">
              <a:rPr lang="pt-BR" smtClean="0"/>
              <a:pPr/>
              <a:t>07/04/2016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07D2-3C4E-4150-B2C6-C5944C28D7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4904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CAE8-954C-452F-9B3A-D7019D10A6E5}" type="datetimeFigureOut">
              <a:rPr lang="pt-BR" smtClean="0"/>
              <a:pPr/>
              <a:t>07/04/2016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07D2-3C4E-4150-B2C6-C5944C28D7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7192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CAE8-954C-452F-9B3A-D7019D10A6E5}" type="datetimeFigureOut">
              <a:rPr lang="pt-BR" smtClean="0"/>
              <a:pPr/>
              <a:t>07/04/2016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07D2-3C4E-4150-B2C6-C5944C28D7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1918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BCAE8-954C-452F-9B3A-D7019D10A6E5}" type="datetimeFigureOut">
              <a:rPr lang="pt-BR" smtClean="0"/>
              <a:pPr/>
              <a:t>07/04/2016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07D2-3C4E-4150-B2C6-C5944C28D7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9345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Projeto Organizacional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Estrutura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3177575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23966" y="944166"/>
            <a:ext cx="658891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100" b="1">
                <a:solidFill>
                  <a:schemeClr val="bg1"/>
                </a:solidFill>
              </a:rPr>
              <a:t>2. Estrutura Organizacional : TIPOLOGIAS </a:t>
            </a:r>
            <a:endParaRPr lang="pt-BR" sz="135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2838" y="38225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/>
              <a:t>ESTRUTURAS </a:t>
            </a:r>
            <a:r>
              <a:rPr lang="en-US" sz="3200" b="1" dirty="0" smtClean="0"/>
              <a:t>TRADICIONAIS (</a:t>
            </a:r>
            <a:r>
              <a:rPr lang="en-US" sz="3200" b="1" dirty="0" err="1" smtClean="0"/>
              <a:t>Cury</a:t>
            </a:r>
            <a:r>
              <a:rPr lang="en-US" sz="3200" b="1" dirty="0"/>
              <a:t>, 2000)</a:t>
            </a:r>
            <a:endParaRPr lang="pt-BR" sz="3200" b="1" dirty="0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143000" y="1698665"/>
            <a:ext cx="49149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135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98445" y="1400838"/>
            <a:ext cx="3272786" cy="307777"/>
          </a:xfrm>
          <a:prstGeom prst="rect">
            <a:avLst/>
          </a:prstGeom>
          <a:solidFill>
            <a:srgbClr val="0048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 u="sng">
                <a:solidFill>
                  <a:schemeClr val="bg1"/>
                </a:solidFill>
              </a:rPr>
              <a:t>FUNCIONAL</a:t>
            </a:r>
            <a:endParaRPr lang="pt-BR" sz="1400" b="1" u="sng">
              <a:solidFill>
                <a:schemeClr val="bg1"/>
              </a:solidFill>
            </a:endParaRPr>
          </a:p>
        </p:txBody>
      </p:sp>
      <p:pic>
        <p:nvPicPr>
          <p:cNvPr id="10250" name="Picture 10" descr="Estrutura funcio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592" y="2430305"/>
            <a:ext cx="7568851" cy="3971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59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23966" y="944166"/>
            <a:ext cx="658891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100" b="1">
                <a:solidFill>
                  <a:schemeClr val="bg1"/>
                </a:solidFill>
              </a:rPr>
              <a:t>2. Estrutura Organizacional : TIPOLOGIAS </a:t>
            </a:r>
            <a:endParaRPr lang="pt-BR" sz="1350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82918" y="111844"/>
            <a:ext cx="48613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/>
              <a:t>ESTRUTURAS </a:t>
            </a:r>
            <a:r>
              <a:rPr lang="en-US" b="1" dirty="0" smtClean="0"/>
              <a:t>MODERNA (</a:t>
            </a:r>
            <a:r>
              <a:rPr lang="en-US" b="1" dirty="0" err="1" smtClean="0"/>
              <a:t>Cury</a:t>
            </a:r>
            <a:r>
              <a:rPr lang="en-US" b="1" dirty="0"/>
              <a:t>, 2000)</a:t>
            </a:r>
            <a:endParaRPr lang="pt-BR" b="1" dirty="0"/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914630" y="1151915"/>
            <a:ext cx="1782366" cy="276999"/>
          </a:xfrm>
          <a:prstGeom prst="rect">
            <a:avLst/>
          </a:prstGeom>
          <a:solidFill>
            <a:srgbClr val="0048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solidFill>
                  <a:schemeClr val="bg1"/>
                </a:solidFill>
              </a:rPr>
              <a:t>DIVISIONAL</a:t>
            </a:r>
            <a:endParaRPr lang="pt-BR" sz="1200" b="1" u="sng">
              <a:solidFill>
                <a:schemeClr val="bg1"/>
              </a:solidFill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223966" y="1081403"/>
            <a:ext cx="1782365" cy="830997"/>
          </a:xfrm>
          <a:prstGeom prst="rect">
            <a:avLst/>
          </a:prstGeom>
          <a:solidFill>
            <a:srgbClr val="0048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chemeClr val="bg1"/>
                </a:solidFill>
              </a:rPr>
              <a:t>COM BASE EM FUNÇÃO</a:t>
            </a:r>
            <a:endParaRPr lang="pt-BR" sz="2400" b="1" u="sng" dirty="0">
              <a:solidFill>
                <a:schemeClr val="bg1"/>
              </a:solidFill>
            </a:endParaRPr>
          </a:p>
        </p:txBody>
      </p:sp>
      <p:pic>
        <p:nvPicPr>
          <p:cNvPr id="14342" name="Picture 8" descr="divsio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0882" y="2294155"/>
            <a:ext cx="5949863" cy="4661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4476" y="2465138"/>
            <a:ext cx="291584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1" hangingPunct="1">
              <a:lnSpc>
                <a:spcPct val="150000"/>
              </a:lnSpc>
              <a:spcBef>
                <a:spcPct val="50000"/>
              </a:spcBef>
              <a:buClr>
                <a:srgbClr val="FF9900"/>
              </a:buClr>
            </a:pPr>
            <a:r>
              <a:rPr lang="pt-BR" sz="2400"/>
              <a:t>É aquela em que as atividades análogas e interdependentes são agrupadas num órgão específico.</a:t>
            </a:r>
            <a:endParaRPr lang="pt-BR" sz="2400" b="1" u="sng"/>
          </a:p>
          <a:p>
            <a:pPr eaLnBrk="1" hangingPunct="1">
              <a:spcBef>
                <a:spcPct val="50000"/>
              </a:spcBef>
            </a:pPr>
            <a:endParaRPr lang="pt-BR" sz="2400"/>
          </a:p>
        </p:txBody>
      </p:sp>
    </p:spTree>
    <p:extLst>
      <p:ext uri="{BB962C8B-B14F-4D97-AF65-F5344CB8AC3E}">
        <p14:creationId xmlns="" xmlns:p14="http://schemas.microsoft.com/office/powerpoint/2010/main" val="38259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23966" y="944166"/>
            <a:ext cx="658891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100" b="1" dirty="0">
                <a:solidFill>
                  <a:schemeClr val="bg1"/>
                </a:solidFill>
              </a:rPr>
              <a:t>2. Estrutura Organizacional : TIPOLOGIAS </a:t>
            </a:r>
            <a:endParaRPr lang="pt-BR" sz="1350" dirty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13776" y="2396663"/>
            <a:ext cx="75657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eaLnBrk="1" hangingPunct="1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Ø"/>
            </a:pPr>
            <a:r>
              <a:rPr lang="pt-BR" sz="2400" dirty="0"/>
              <a:t> Os modelos emergentes visam adequar as estruturas à tecnologia e ao ambiente;</a:t>
            </a:r>
          </a:p>
          <a:p>
            <a:pPr lvl="1" eaLnBrk="1" hangingPunct="1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Ø"/>
            </a:pPr>
            <a:r>
              <a:rPr lang="pt-BR" sz="2400" dirty="0"/>
              <a:t> A estrutura é ferramenta utilizada pela empresa para executar a sua estratégia;</a:t>
            </a:r>
          </a:p>
          <a:p>
            <a:pPr lvl="1" eaLnBrk="1" hangingPunct="1">
              <a:spcBef>
                <a:spcPct val="50000"/>
              </a:spcBef>
              <a:buClr>
                <a:srgbClr val="FF9900"/>
              </a:buClr>
              <a:buFont typeface="Wingdings" pitchFamily="2" charset="2"/>
              <a:buChar char="Ø"/>
            </a:pPr>
            <a:r>
              <a:rPr lang="pt-BR" sz="2400" dirty="0"/>
              <a:t> A globalização e o desenvolvimento tecnológico estão estimulando as empresas a ajustarem as suas estratégias, gerando novos modelos organizacionais.</a:t>
            </a:r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2114553" y="367085"/>
            <a:ext cx="486132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/>
              <a:t>ESTRUTURAS CONTEMPORÂNEAS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 dirty="0"/>
              <a:t>(</a:t>
            </a:r>
            <a:r>
              <a:rPr lang="en-US" b="1" dirty="0" err="1"/>
              <a:t>Cury</a:t>
            </a:r>
            <a:r>
              <a:rPr lang="en-US" b="1" dirty="0"/>
              <a:t>, 2000)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4685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23966" y="944166"/>
            <a:ext cx="658891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100" b="1">
                <a:solidFill>
                  <a:schemeClr val="bg1"/>
                </a:solidFill>
              </a:rPr>
              <a:t>2. Estrutura Organizacional : TIPOLOGIAS </a:t>
            </a:r>
            <a:endParaRPr lang="pt-BR" sz="1350"/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2087761" y="1076325"/>
            <a:ext cx="486132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/>
              <a:t>ESTRUTURAS CONTEMPORÂNEAS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 dirty="0"/>
              <a:t>(</a:t>
            </a:r>
            <a:r>
              <a:rPr lang="en-US" b="1" dirty="0" err="1"/>
              <a:t>Cury</a:t>
            </a:r>
            <a:r>
              <a:rPr lang="en-US" b="1" dirty="0"/>
              <a:t>, 2000)</a:t>
            </a:r>
            <a:endParaRPr lang="pt-BR" b="1" dirty="0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1280735" y="1992387"/>
            <a:ext cx="1782365" cy="276999"/>
          </a:xfrm>
          <a:prstGeom prst="rect">
            <a:avLst/>
          </a:prstGeom>
          <a:solidFill>
            <a:srgbClr val="0048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solidFill>
                  <a:schemeClr val="bg1"/>
                </a:solidFill>
              </a:rPr>
              <a:t>POR PROJETO</a:t>
            </a:r>
            <a:endParaRPr lang="pt-BR" sz="1200" b="1" u="sng">
              <a:solidFill>
                <a:schemeClr val="bg1"/>
              </a:solidFill>
            </a:endParaRPr>
          </a:p>
        </p:txBody>
      </p:sp>
      <p:pic>
        <p:nvPicPr>
          <p:cNvPr id="16391" name="Picture 10" descr="proje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24" y="2774853"/>
            <a:ext cx="3925711" cy="249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054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534457" y="1669609"/>
            <a:ext cx="2963394" cy="276999"/>
          </a:xfrm>
          <a:prstGeom prst="rect">
            <a:avLst/>
          </a:prstGeom>
          <a:solidFill>
            <a:srgbClr val="0048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bg1"/>
                </a:solidFill>
              </a:rPr>
              <a:t>MATRICIAL</a:t>
            </a:r>
            <a:endParaRPr lang="pt-BR" sz="1200" b="1" u="sng" dirty="0">
              <a:solidFill>
                <a:schemeClr val="bg1"/>
              </a:solidFill>
            </a:endParaRPr>
          </a:p>
        </p:txBody>
      </p:sp>
      <p:pic>
        <p:nvPicPr>
          <p:cNvPr id="3" name="Picture 9" descr="matrici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823" y="2078899"/>
            <a:ext cx="7716034" cy="465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03708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pt-BR" dirty="0" smtClean="0"/>
              <a:t>Conceitos Novos de Organização da Manutenção</a:t>
            </a:r>
            <a:endParaRPr lang="pt-BR" altLang="pt-BR" dirty="0" smtClean="0"/>
          </a:p>
        </p:txBody>
      </p:sp>
      <p:sp>
        <p:nvSpPr>
          <p:cNvPr id="12800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0038" lvl="1" indent="0">
              <a:buNone/>
            </a:pPr>
            <a:r>
              <a:rPr lang="pt-BR" smtClean="0"/>
              <a:t>a) A Organização da Manutenção de qualquer empresa deve estar voltada a </a:t>
            </a:r>
            <a:r>
              <a:rPr lang="pt-BR" u="sng" smtClean="0"/>
              <a:t>gerencia e a solução dos problemas da produção</a:t>
            </a:r>
            <a:r>
              <a:rPr lang="pt-BR" smtClean="0"/>
              <a:t> de modo que a empresa seja competitiva</a:t>
            </a:r>
          </a:p>
          <a:p>
            <a:pPr marL="300038" lvl="1" indent="0">
              <a:buNone/>
            </a:pPr>
            <a:endParaRPr lang="pt-BR" smtClean="0"/>
          </a:p>
          <a:p>
            <a:pPr marL="300038" lvl="1" indent="0">
              <a:buNone/>
            </a:pPr>
            <a:r>
              <a:rPr lang="pt-BR" smtClean="0"/>
              <a:t>b) A Manutenção é uma </a:t>
            </a:r>
            <a:r>
              <a:rPr lang="pt-BR" u="sng" smtClean="0"/>
              <a:t>atividade estruturada </a:t>
            </a:r>
            <a:r>
              <a:rPr lang="pt-BR" smtClean="0"/>
              <a:t>da empresa, integrada às demais atividades, que fornece soluções buscando maximizar os resultados.</a:t>
            </a:r>
          </a:p>
        </p:txBody>
      </p:sp>
    </p:spTree>
    <p:extLst>
      <p:ext uri="{BB962C8B-B14F-4D97-AF65-F5344CB8AC3E}">
        <p14:creationId xmlns="" xmlns:p14="http://schemas.microsoft.com/office/powerpoint/2010/main" val="108951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 smtClean="0"/>
              <a:t>TENDÊNCIAS</a:t>
            </a:r>
          </a:p>
        </p:txBody>
      </p:sp>
      <p:sp>
        <p:nvSpPr>
          <p:cNvPr id="12902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altLang="pt-BR" smtClean="0"/>
              <a:t>Para atender está demanda é necessário que o profissional de manutenção seja bem qualificado.</a:t>
            </a:r>
          </a:p>
          <a:p>
            <a:pPr marL="0" indent="0">
              <a:buNone/>
            </a:pPr>
            <a:r>
              <a:rPr lang="pt-BR" altLang="pt-BR" smtClean="0"/>
              <a:t>• Grande capacidade automação</a:t>
            </a:r>
          </a:p>
          <a:p>
            <a:pPr marL="0" indent="0">
              <a:buNone/>
            </a:pPr>
            <a:r>
              <a:rPr lang="pt-BR" altLang="pt-BR" smtClean="0"/>
              <a:t>• TPM (Total Productive Maintenance</a:t>
            </a:r>
            <a:r>
              <a:rPr lang="pt-BR" altLang="pt-BR" u="sng" smtClean="0"/>
              <a:t>)</a:t>
            </a:r>
            <a:endParaRPr lang="pt-BR" altLang="pt-BR" smtClean="0"/>
          </a:p>
          <a:p>
            <a:pPr marL="0" indent="0">
              <a:buNone/>
            </a:pPr>
            <a:r>
              <a:rPr lang="pt-BR" altLang="pt-BR" smtClean="0"/>
              <a:t>• Polivalência</a:t>
            </a:r>
          </a:p>
        </p:txBody>
      </p:sp>
    </p:spTree>
    <p:extLst>
      <p:ext uri="{BB962C8B-B14F-4D97-AF65-F5344CB8AC3E}">
        <p14:creationId xmlns="" xmlns:p14="http://schemas.microsoft.com/office/powerpoint/2010/main" val="3622477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9660" y="686583"/>
            <a:ext cx="6806331" cy="392906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altLang="pt-BR" sz="2800" dirty="0"/>
              <a:t> </a:t>
            </a:r>
            <a:r>
              <a:rPr lang="pt-BR" altLang="pt-BR" sz="2800" dirty="0" smtClean="0"/>
              <a:t>ORGANOGRAMA</a:t>
            </a:r>
            <a:br>
              <a:rPr lang="pt-BR" altLang="pt-BR" sz="2800" dirty="0" smtClean="0"/>
            </a:br>
            <a:r>
              <a:rPr lang="pt-BR" altLang="pt-BR" sz="2800" dirty="0" smtClean="0"/>
              <a:t/>
            </a:r>
            <a:br>
              <a:rPr lang="pt-BR" altLang="pt-BR" sz="2800" dirty="0" smtClean="0"/>
            </a:br>
            <a:r>
              <a:rPr lang="pt-BR" altLang="pt-BR" sz="2800" dirty="0" smtClean="0"/>
              <a:t>Administração </a:t>
            </a:r>
            <a:r>
              <a:rPr lang="pt-BR" altLang="pt-BR" sz="2800" dirty="0"/>
              <a:t>e organização da </a:t>
            </a:r>
            <a:r>
              <a:rPr lang="pt-BR" altLang="pt-BR" sz="2800" dirty="0" smtClean="0"/>
              <a:t>Manutenção</a:t>
            </a:r>
            <a:endParaRPr lang="pt-BR" altLang="pt-BR" sz="2800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600635" y="1970488"/>
            <a:ext cx="7904537" cy="3653698"/>
          </a:xfrm>
        </p:spPr>
        <p:txBody>
          <a:bodyPr>
            <a:normAutofit/>
          </a:bodyPr>
          <a:lstStyle/>
          <a:p>
            <a:pPr marL="742950" lvl="1" indent="-400050">
              <a:buNone/>
            </a:pPr>
            <a:r>
              <a:rPr lang="pt-BR" altLang="pt-BR" dirty="0" smtClean="0"/>
              <a:t>Princípios fundamentais:</a:t>
            </a:r>
          </a:p>
          <a:p>
            <a:pPr marL="1028700" lvl="2" indent="-342900"/>
            <a:r>
              <a:rPr lang="pt-BR" altLang="pt-BR" sz="2400" dirty="0" smtClean="0"/>
              <a:t>delimitar as áreas de autoridade e responsabilidade;</a:t>
            </a:r>
          </a:p>
          <a:p>
            <a:pPr marL="1028700" lvl="2" indent="-342900"/>
            <a:r>
              <a:rPr lang="pt-BR" altLang="pt-BR" sz="2400" dirty="0" smtClean="0"/>
              <a:t>instruir os operadores e supervisores com relação às suas funções, obrigações e autoridade, orientando-os adequadamente para evitar choques;</a:t>
            </a:r>
          </a:p>
          <a:p>
            <a:pPr marL="1028700" lvl="2" indent="-342900"/>
            <a:r>
              <a:rPr lang="pt-BR" altLang="pt-BR" sz="2400" dirty="0" smtClean="0"/>
              <a:t>permitir um selecionamento de pessoal de maneira objetiva, tornando possível uma avaliação dos cargos, assim como auxiliar a aplicação de uma política salarial satisfatória.</a:t>
            </a:r>
          </a:p>
        </p:txBody>
      </p:sp>
    </p:spTree>
    <p:extLst>
      <p:ext uri="{BB962C8B-B14F-4D97-AF65-F5344CB8AC3E}">
        <p14:creationId xmlns="" xmlns:p14="http://schemas.microsoft.com/office/powerpoint/2010/main" val="59638931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8724" y="173973"/>
            <a:ext cx="7532594" cy="60841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dirty="0" smtClean="0"/>
              <a:t>Gerenciando a manutenção</a:t>
            </a:r>
          </a:p>
        </p:txBody>
      </p:sp>
      <p:sp>
        <p:nvSpPr>
          <p:cNvPr id="1035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65413"/>
            <a:ext cx="3875975" cy="4586500"/>
          </a:xfrm>
        </p:spPr>
        <p:txBody>
          <a:bodyPr rtlCol="0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pt-BR" sz="2400" dirty="0"/>
              <a:t>A organização deve possuir pessoal habilitado e treinado</a:t>
            </a:r>
          </a:p>
          <a:p>
            <a:pPr>
              <a:lnSpc>
                <a:spcPct val="80000"/>
              </a:lnSpc>
              <a:defRPr/>
            </a:pPr>
            <a:r>
              <a:rPr lang="pt-BR" sz="2400" dirty="0"/>
              <a:t>Fixação de tempo, período e prazo de execução de serviços</a:t>
            </a:r>
          </a:p>
          <a:p>
            <a:pPr>
              <a:lnSpc>
                <a:spcPct val="80000"/>
              </a:lnSpc>
              <a:defRPr/>
            </a:pPr>
            <a:r>
              <a:rPr lang="pt-BR" sz="2400" dirty="0"/>
              <a:t>Coordenar pessoal, materiais, ferramentas, acessórios, etc.</a:t>
            </a:r>
          </a:p>
          <a:p>
            <a:pPr>
              <a:lnSpc>
                <a:spcPct val="80000"/>
              </a:lnSpc>
              <a:defRPr/>
            </a:pPr>
            <a:r>
              <a:rPr lang="pt-BR" sz="2400" dirty="0"/>
              <a:t>Estabelecer controle das atividades departamentais</a:t>
            </a:r>
          </a:p>
          <a:p>
            <a:pPr>
              <a:lnSpc>
                <a:spcPct val="80000"/>
              </a:lnSpc>
              <a:defRPr/>
            </a:pPr>
            <a:r>
              <a:rPr lang="pt-BR" sz="2400" dirty="0"/>
              <a:t>Trabalhar de forma harmoniosa com os demais setores </a:t>
            </a:r>
          </a:p>
          <a:p>
            <a:pPr>
              <a:lnSpc>
                <a:spcPct val="80000"/>
              </a:lnSpc>
              <a:defRPr/>
            </a:pPr>
            <a:r>
              <a:rPr lang="pt-BR" sz="2400" dirty="0"/>
              <a:t>Manter e promover a motivação da equipe </a:t>
            </a:r>
          </a:p>
        </p:txBody>
      </p:sp>
      <p:grpSp>
        <p:nvGrpSpPr>
          <p:cNvPr id="2" name="Diagram 2"/>
          <p:cNvGrpSpPr>
            <a:grpSpLocks/>
          </p:cNvGrpSpPr>
          <p:nvPr/>
        </p:nvGrpSpPr>
        <p:grpSpPr bwMode="auto">
          <a:xfrm>
            <a:off x="4511138" y="1479176"/>
            <a:ext cx="4121874" cy="4023613"/>
            <a:chOff x="1586" y="910"/>
            <a:chExt cx="2544" cy="2448"/>
          </a:xfrm>
        </p:grpSpPr>
        <p:sp>
          <p:nvSpPr>
            <p:cNvPr id="3" name="_s1028"/>
            <p:cNvSpPr>
              <a:spLocks noChangeArrowheads="1" noTextEdit="1"/>
            </p:cNvSpPr>
            <p:nvPr/>
          </p:nvSpPr>
          <p:spPr bwMode="auto">
            <a:xfrm>
              <a:off x="1935" y="919"/>
              <a:ext cx="1847" cy="1847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pt-BR" sz="2000"/>
            </a:p>
          </p:txBody>
        </p:sp>
        <p:sp>
          <p:nvSpPr>
            <p:cNvPr id="4" name="_s1029"/>
            <p:cNvSpPr>
              <a:spLocks noChangeArrowheads="1" noTextEdit="1"/>
            </p:cNvSpPr>
            <p:nvPr/>
          </p:nvSpPr>
          <p:spPr bwMode="auto">
            <a:xfrm rot="7200000">
              <a:off x="2188" y="1357"/>
              <a:ext cx="1847" cy="1847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pt-BR" sz="2000"/>
            </a:p>
          </p:txBody>
        </p:sp>
        <p:sp>
          <p:nvSpPr>
            <p:cNvPr id="5" name="_s1030"/>
            <p:cNvSpPr>
              <a:spLocks noChangeArrowheads="1" noTextEdit="1"/>
            </p:cNvSpPr>
            <p:nvPr/>
          </p:nvSpPr>
          <p:spPr bwMode="auto">
            <a:xfrm rot="14400000">
              <a:off x="1682" y="1357"/>
              <a:ext cx="1847" cy="1847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endParaRPr lang="pt-BR" sz="2000"/>
            </a:p>
          </p:txBody>
        </p:sp>
        <p:sp>
          <p:nvSpPr>
            <p:cNvPr id="6" name="_s1031"/>
            <p:cNvSpPr>
              <a:spLocks noChangeArrowheads="1"/>
            </p:cNvSpPr>
            <p:nvPr/>
          </p:nvSpPr>
          <p:spPr bwMode="auto">
            <a:xfrm>
              <a:off x="3364" y="1257"/>
              <a:ext cx="741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>
                  <a:latin typeface="Arial" panose="020B0604020202020204" pitchFamily="34" charset="0"/>
                </a:rPr>
                <a:t>Organização e 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>
                  <a:latin typeface="Arial" panose="020B0604020202020204" pitchFamily="34" charset="0"/>
                </a:rPr>
                <a:t>Gerenciamento da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>
                  <a:latin typeface="Arial" panose="020B0604020202020204" pitchFamily="34" charset="0"/>
                </a:rPr>
                <a:t>Manutenção</a:t>
              </a:r>
            </a:p>
          </p:txBody>
        </p:sp>
        <p:sp>
          <p:nvSpPr>
            <p:cNvPr id="7" name="_s1032"/>
            <p:cNvSpPr>
              <a:spLocks noChangeArrowheads="1"/>
            </p:cNvSpPr>
            <p:nvPr/>
          </p:nvSpPr>
          <p:spPr bwMode="auto">
            <a:xfrm>
              <a:off x="2489" y="2776"/>
              <a:ext cx="741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>
                  <a:latin typeface="Arial" panose="020B0604020202020204" pitchFamily="34" charset="0"/>
                </a:rPr>
                <a:t>Treinamento e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>
                  <a:latin typeface="Arial" panose="020B0604020202020204" pitchFamily="34" charset="0"/>
                </a:rPr>
                <a:t>Capacitação</a:t>
              </a:r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1611" y="1258"/>
              <a:ext cx="741" cy="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dirty="0">
                  <a:latin typeface="Arial" panose="020B0604020202020204" pitchFamily="34" charset="0"/>
                </a:rPr>
                <a:t>Controle de pessoal,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dirty="0">
                  <a:latin typeface="Arial" panose="020B0604020202020204" pitchFamily="34" charset="0"/>
                </a:rPr>
                <a:t>material, resultados,</a:t>
              </a:r>
            </a:p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000" dirty="0">
                  <a:latin typeface="Arial" panose="020B0604020202020204" pitchFamily="34" charset="0"/>
                </a:rPr>
                <a:t>e metas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3724070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23686" y="512085"/>
            <a:ext cx="6172200" cy="123110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4000" dirty="0"/>
              <a:t>Tipos de Organização da Manutenção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1485900" y="2619378"/>
            <a:ext cx="6172200" cy="2832497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200" dirty="0" smtClean="0"/>
              <a:t>Manutenção Centralizada</a:t>
            </a:r>
          </a:p>
          <a:p>
            <a:pPr eaLnBrk="1" hangingPunct="1"/>
            <a:r>
              <a:rPr lang="pt-BR" altLang="pt-BR" sz="3200" dirty="0" smtClean="0"/>
              <a:t>Manutenção Descentralizada</a:t>
            </a:r>
          </a:p>
          <a:p>
            <a:pPr eaLnBrk="1" hangingPunct="1"/>
            <a:r>
              <a:rPr lang="pt-BR" altLang="pt-BR" sz="3200" dirty="0" smtClean="0"/>
              <a:t>Manutenção Mista e Matricial</a:t>
            </a:r>
          </a:p>
        </p:txBody>
      </p:sp>
    </p:spTree>
    <p:extLst>
      <p:ext uri="{BB962C8B-B14F-4D97-AF65-F5344CB8AC3E}">
        <p14:creationId xmlns="" xmlns:p14="http://schemas.microsoft.com/office/powerpoint/2010/main" val="3836939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Variáveis Organizacionais </a:t>
            </a:r>
            <a:r>
              <a:rPr lang="pt-BR" dirty="0" err="1" smtClean="0"/>
              <a:t>vs</a:t>
            </a:r>
            <a:r>
              <a:rPr lang="pt-BR" dirty="0" smtClean="0"/>
              <a:t> ferramentas Organizacionais 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1549325183"/>
              </p:ext>
            </p:extLst>
          </p:nvPr>
        </p:nvGraphicFramePr>
        <p:xfrm>
          <a:off x="989556" y="1905002"/>
          <a:ext cx="7525794" cy="4570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21900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621491" y="354106"/>
            <a:ext cx="5829300" cy="628650"/>
          </a:xfrm>
        </p:spPr>
        <p:txBody>
          <a:bodyPr/>
          <a:lstStyle/>
          <a:p>
            <a:pPr eaLnBrk="1" hangingPunct="1"/>
            <a:r>
              <a:rPr lang="pt-BR" altLang="pt-BR" sz="2325" dirty="0">
                <a:latin typeface="Arial" charset="0"/>
              </a:rPr>
              <a:t>Tipos de Administração da  Manutenção</a:t>
            </a:r>
            <a:endParaRPr lang="pt-BR" altLang="pt-BR" dirty="0" smtClean="0">
              <a:latin typeface="Arial" charset="0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485900" y="2000251"/>
          <a:ext cx="6057900" cy="3359944"/>
        </p:xfrm>
        <a:graphic>
          <a:graphicData uri="http://schemas.openxmlformats.org/presentationml/2006/ole">
            <p:oleObj spid="_x0000_s2054" name="Imagem de bitmap" r:id="rId3" imgW="6695238" imgH="3715269" progId="PBrush">
              <p:embed/>
            </p:oleObj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60920" y="4800603"/>
            <a:ext cx="31707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b="1"/>
              <a:t>Administração de Manutenção </a:t>
            </a:r>
          </a:p>
          <a:p>
            <a:pPr algn="ctr"/>
            <a:r>
              <a:rPr lang="pt-BR" altLang="pt-BR" b="1"/>
              <a:t>Centralizada</a:t>
            </a:r>
            <a:endParaRPr lang="pt-BR" altLang="pt-BR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6490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177447" y="554276"/>
            <a:ext cx="6789105" cy="124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Administração de  Manutenção Descentralizada</a:t>
            </a:r>
            <a:endParaRPr lang="pt-BR" sz="33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09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52114310"/>
              </p:ext>
            </p:extLst>
          </p:nvPr>
        </p:nvGraphicFramePr>
        <p:xfrm>
          <a:off x="564454" y="2425354"/>
          <a:ext cx="8219640" cy="1783391"/>
        </p:xfrm>
        <a:graphic>
          <a:graphicData uri="http://schemas.openxmlformats.org/presentationml/2006/ole">
            <p:oleObj spid="_x0000_s3079" name="Imagem de bitmap" r:id="rId3" imgW="6800000" imgH="1476190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0472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776614" y="353860"/>
            <a:ext cx="6824336" cy="13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Administração de  Manutenção Mista</a:t>
            </a:r>
            <a:endParaRPr lang="pt-BR" sz="33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122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85132711"/>
              </p:ext>
            </p:extLst>
          </p:nvPr>
        </p:nvGraphicFramePr>
        <p:xfrm>
          <a:off x="-1" y="2094981"/>
          <a:ext cx="8805797" cy="3584279"/>
        </p:xfrm>
        <a:graphic>
          <a:graphicData uri="http://schemas.openxmlformats.org/presentationml/2006/ole">
            <p:oleObj spid="_x0000_s4103" name="Imagem de bitmap" r:id="rId3" imgW="6761905" imgH="2752381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526448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963703" y="383499"/>
            <a:ext cx="6182915" cy="854869"/>
          </a:xfrm>
        </p:spPr>
        <p:txBody>
          <a:bodyPr/>
          <a:lstStyle/>
          <a:p>
            <a:pPr eaLnBrk="1" hangingPunct="1"/>
            <a:r>
              <a:rPr lang="pt-BR" altLang="pt-BR" sz="2400" dirty="0">
                <a:latin typeface="Arial" charset="0"/>
              </a:rPr>
              <a:t>Estrutura Matricial na Manutenção</a:t>
            </a:r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13941257"/>
              </p:ext>
            </p:extLst>
          </p:nvPr>
        </p:nvGraphicFramePr>
        <p:xfrm>
          <a:off x="439505" y="1565753"/>
          <a:ext cx="8307793" cy="3707703"/>
        </p:xfrm>
        <a:graphic>
          <a:graphicData uri="http://schemas.openxmlformats.org/presentationml/2006/ole">
            <p:oleObj spid="_x0000_s5128" name="Imagem de bitmap" r:id="rId3" imgW="6676190" imgH="2980952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342703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74649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4000" b="1" smtClean="0"/>
              <a:t>Funcionograma</a:t>
            </a:r>
          </a:p>
        </p:txBody>
      </p:sp>
      <p:sp>
        <p:nvSpPr>
          <p:cNvPr id="32771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D4973B2-089A-4F14-B97C-D85260F74CA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82296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smtClean="0"/>
              <a:t>O funcionograma é um gráfico que amplia as partes setoriais de um organograma, respeitando suas características estruturais, </a:t>
            </a:r>
            <a:r>
              <a:rPr lang="pt-BR" sz="2400" b="1" smtClean="0">
                <a:solidFill>
                  <a:srgbClr val="C00000"/>
                </a:solidFill>
              </a:rPr>
              <a:t>tornando claras as atividades ou funções </a:t>
            </a:r>
            <a:r>
              <a:rPr lang="pt-BR" sz="2400" smtClean="0"/>
              <a:t>que o justificam, possibilitando conhecer a interdependência das partes componentes do organismo.</a:t>
            </a:r>
          </a:p>
          <a:p>
            <a:pPr eaLnBrk="1" hangingPunct="1">
              <a:lnSpc>
                <a:spcPct val="90000"/>
              </a:lnSpc>
            </a:pPr>
            <a:endParaRPr lang="pt-BR" sz="2400" smtClean="0"/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Conhecido, também como organograma funcional, o funcionograma procura dar uma </a:t>
            </a:r>
            <a:r>
              <a:rPr lang="pt-BR" sz="2400" b="1" smtClean="0">
                <a:solidFill>
                  <a:srgbClr val="C00000"/>
                </a:solidFill>
              </a:rPr>
              <a:t>idéia geral da missão</a:t>
            </a:r>
            <a:r>
              <a:rPr lang="pt-BR" sz="2400" smtClean="0">
                <a:solidFill>
                  <a:srgbClr val="C00000"/>
                </a:solidFill>
              </a:rPr>
              <a:t> </a:t>
            </a:r>
            <a:r>
              <a:rPr lang="pt-BR" sz="2400" smtClean="0"/>
              <a:t>de cada órgão da empresa.</a:t>
            </a:r>
          </a:p>
          <a:p>
            <a:pPr eaLnBrk="1" hangingPunct="1">
              <a:lnSpc>
                <a:spcPct val="90000"/>
              </a:lnSpc>
            </a:pPr>
            <a:endParaRPr lang="pt-BR" sz="2400" smtClean="0"/>
          </a:p>
          <a:p>
            <a:pPr eaLnBrk="1" hangingPunct="1">
              <a:lnSpc>
                <a:spcPct val="90000"/>
              </a:lnSpc>
            </a:pPr>
            <a:r>
              <a:rPr lang="pt-BR" sz="2400" smtClean="0"/>
              <a:t>Os funcionogramas devem ser incluídos no Manual de Organização. É por intermédio do funcionograma que se criam condições de iniciar o </a:t>
            </a:r>
            <a:r>
              <a:rPr lang="pt-BR" sz="2400" b="1" smtClean="0">
                <a:solidFill>
                  <a:srgbClr val="C00000"/>
                </a:solidFill>
              </a:rPr>
              <a:t>processo de análise funcional</a:t>
            </a:r>
            <a:r>
              <a:rPr lang="pt-BR" sz="2400" smtClean="0"/>
              <a:t>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845109"/>
          </a:xfrm>
        </p:spPr>
        <p:txBody>
          <a:bodyPr/>
          <a:lstStyle/>
          <a:p>
            <a:pPr eaLnBrk="1" hangingPunct="1"/>
            <a:r>
              <a:rPr lang="pt-BR" dirty="0" smtClean="0"/>
              <a:t>Objetivo</a:t>
            </a:r>
            <a:endParaRPr lang="pt-BR" sz="2800" dirty="0" smtClean="0"/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B7EC746-DDF9-46A0-8F61-52D94A82918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1"/>
            <a:ext cx="8229600" cy="1470212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400" dirty="0" smtClean="0"/>
              <a:t>Possibilitar um conhecimento mais íntimo da organização;</a:t>
            </a:r>
          </a:p>
          <a:p>
            <a:pPr eaLnBrk="1" hangingPunct="1"/>
            <a:r>
              <a:rPr lang="pt-BR" sz="2400" dirty="0" smtClean="0"/>
              <a:t>Fornecer detalhes do </a:t>
            </a:r>
            <a:r>
              <a:rPr lang="pt-BR" sz="2400" dirty="0" smtClean="0"/>
              <a:t>órgão(setor </a:t>
            </a:r>
            <a:r>
              <a:rPr lang="pt-BR" sz="2400" dirty="0" smtClean="0"/>
              <a:t>em estudo;</a:t>
            </a:r>
          </a:p>
          <a:p>
            <a:pPr eaLnBrk="1" hangingPunct="1"/>
            <a:r>
              <a:rPr lang="pt-BR" sz="2400" dirty="0" smtClean="0"/>
              <a:t>Tornar evidentes as funções que justificam os órgãos (missão).</a:t>
            </a:r>
          </a:p>
        </p:txBody>
      </p:sp>
      <p:pic>
        <p:nvPicPr>
          <p:cNvPr id="33797" name="Picture 4" descr="C:\Meus documentos\VITOR\Funcionog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667000"/>
            <a:ext cx="70246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91625" cy="68945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36575" y="306388"/>
            <a:ext cx="8118475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Funcionograma</a:t>
            </a:r>
            <a:endParaRPr lang="pt-BR" sz="3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4821" name="Picture 29"/>
          <p:cNvPicPr>
            <a:picLocks noChangeAspect="1" noChangeArrowheads="1"/>
          </p:cNvPicPr>
          <p:nvPr/>
        </p:nvPicPr>
        <p:blipFill>
          <a:blip r:embed="rId2"/>
          <a:srcRect l="22562" t="21596" r="23055" b="11095"/>
          <a:stretch>
            <a:fillRect/>
          </a:stretch>
        </p:blipFill>
        <p:spPr bwMode="auto">
          <a:xfrm>
            <a:off x="712695" y="933830"/>
            <a:ext cx="7289800" cy="5638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/>
          <p:cNvSpPr>
            <a:spLocks noChangeArrowheads="1"/>
          </p:cNvSpPr>
          <p:nvPr/>
        </p:nvSpPr>
        <p:spPr bwMode="auto">
          <a:xfrm rot="-5400000">
            <a:off x="1231107" y="4144168"/>
            <a:ext cx="596900" cy="106363"/>
          </a:xfrm>
          <a:prstGeom prst="triangle">
            <a:avLst>
              <a:gd name="adj" fmla="val 50000"/>
            </a:avLst>
          </a:prstGeom>
          <a:solidFill>
            <a:srgbClr val="005AC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342559" y="206188"/>
            <a:ext cx="6751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LOTACIONOGRAMA</a:t>
            </a:r>
            <a:endParaRPr lang="pt-BR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3267075" y="2224088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753035" y="1434634"/>
            <a:ext cx="752139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cs typeface="Times New Roman" pitchFamily="18" charset="0"/>
              </a:rPr>
              <a:t>  </a:t>
            </a:r>
            <a:r>
              <a:rPr lang="pt-BR" sz="2400" dirty="0">
                <a:cs typeface="Arial" charset="0"/>
              </a:rPr>
              <a:t>Fornece uma visão exata da disposição dos recursos humanos na organização, facilitando a coordenação alocação destes pelos diversos órgãos e favorecendo possíveis trabalhos de remanejamento ou de reorganização.</a:t>
            </a:r>
            <a:endParaRPr lang="pt-BR" sz="2400" dirty="0">
              <a:cs typeface="Times New Roman" pitchFamily="18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400" dirty="0">
                <a:cs typeface="Arial" charset="0"/>
              </a:rPr>
              <a:t>Deve ser utilizado sempre que ocorrerem alterações estruturais em um órgão ou mudança no quadro de pessoal. O nível de detalhamento varia de acordo com a complexidade do estudo realizado.</a:t>
            </a:r>
            <a:endParaRPr lang="en-US" sz="2400" dirty="0">
              <a:cs typeface="Arial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endParaRPr lang="pt-BR" sz="24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LOTACIONOGRAMA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(cont)</a:t>
            </a:r>
            <a:r>
              <a:rPr lang="pt-BR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pt-BR" dirty="0" smtClean="0">
                <a:cs typeface="Arial" charset="0"/>
              </a:rPr>
              <a:t>Na formulação de </a:t>
            </a:r>
            <a:r>
              <a:rPr lang="pt-BR" dirty="0" err="1" smtClean="0">
                <a:cs typeface="Arial" charset="0"/>
              </a:rPr>
              <a:t>lotacionogramas</a:t>
            </a:r>
            <a:r>
              <a:rPr lang="pt-BR" dirty="0" smtClean="0">
                <a:cs typeface="Arial" charset="0"/>
              </a:rPr>
              <a:t> deve-se observar:</a:t>
            </a:r>
            <a:endParaRPr lang="pt-BR" dirty="0" smtClean="0">
              <a:cs typeface="Times New Roman" pitchFamily="18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pt-BR" dirty="0" smtClean="0">
                <a:cs typeface="Arial" charset="0"/>
              </a:rPr>
              <a:t>No mínimo 50% dos funcionários de cada órgão devem ter qualificação diretamente relacionada com as atividades específicas</a:t>
            </a:r>
            <a:r>
              <a:rPr lang="en-US" dirty="0" smtClean="0">
                <a:cs typeface="Arial" charset="0"/>
              </a:rPr>
              <a:t>.</a:t>
            </a:r>
            <a:endParaRPr lang="pt-BR" dirty="0" smtClean="0">
              <a:cs typeface="Times New Roman" pitchFamily="18" charset="0"/>
            </a:endParaRPr>
          </a:p>
          <a:p>
            <a:pPr algn="just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pt-BR" dirty="0" smtClean="0">
                <a:cs typeface="Arial" charset="0"/>
              </a:rPr>
              <a:t>Em muitos casos é interessante agrupar funcionários de mesma qualificação em um único órgão, ganhando-se com isso em desenvolvimento e especialização minimizando a ociosidade (essa forma de organização é característica da estrutura funcional)</a:t>
            </a:r>
            <a:r>
              <a:rPr lang="en-US" dirty="0" smtClean="0">
                <a:cs typeface="Arial" charset="0"/>
              </a:rPr>
              <a:t>.</a:t>
            </a:r>
            <a:endParaRPr lang="pt-BR" dirty="0"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315665" y="179295"/>
            <a:ext cx="6751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LOTACIONOGRAMA</a:t>
            </a:r>
            <a:endParaRPr lang="pt-BR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 flipH="1" flipV="1">
            <a:off x="2531943" y="2708196"/>
            <a:ext cx="46619" cy="3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pt-BR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07733" y="886759"/>
            <a:ext cx="79356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dirty="0">
                <a:cs typeface="Arial" charset="0"/>
              </a:rPr>
              <a:t>  </a:t>
            </a:r>
            <a:r>
              <a:rPr lang="pt-BR" sz="2400" dirty="0">
                <a:cs typeface="Arial" charset="0"/>
              </a:rPr>
              <a:t>Várias são as maneiras possíveis de representar um </a:t>
            </a:r>
            <a:r>
              <a:rPr lang="pt-BR" sz="2400" dirty="0" err="1">
                <a:cs typeface="Arial" charset="0"/>
              </a:rPr>
              <a:t>lotacionograma</a:t>
            </a:r>
            <a:r>
              <a:rPr lang="pt-BR" sz="2400" dirty="0">
                <a:cs typeface="Arial" charset="0"/>
              </a:rPr>
              <a:t>. Uma das maneiras mais simples é citar o número total de funcionários por órgão, no próprio organograma.</a:t>
            </a:r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1641" y="2420471"/>
            <a:ext cx="5720806" cy="418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23966" y="944166"/>
            <a:ext cx="658891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100" b="1">
                <a:solidFill>
                  <a:schemeClr val="bg1"/>
                </a:solidFill>
              </a:rPr>
              <a:t>2. Estrutura Organizacional : Aspectos básicos </a:t>
            </a:r>
            <a:endParaRPr lang="pt-BR" sz="135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835100" y="40667"/>
            <a:ext cx="506372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ESTRUTURA ORGANIZACIONAL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478411" y="1359664"/>
            <a:ext cx="2840831" cy="51435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Cury (2000)</a:t>
            </a:r>
            <a:endParaRPr lang="pt-BR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41479" y="2087556"/>
            <a:ext cx="9144000" cy="456845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,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5126" name="Text Box 15"/>
          <p:cNvSpPr txBox="1">
            <a:spLocks noChangeArrowheads="1"/>
          </p:cNvSpPr>
          <p:nvPr/>
        </p:nvSpPr>
        <p:spPr bwMode="auto">
          <a:xfrm>
            <a:off x="4613479" y="2087556"/>
            <a:ext cx="424632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sz="2400" dirty="0"/>
              <a:t>Compreende a disposição das diversas unidades que compõem a empresa - departamentos, divisões, seções etc. – e as relações entre superiores e subordinados.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2400" dirty="0"/>
              <a:t>Deve abranger os deveres, responsabilidades, os sistemas de autoridade e de comunicações existentes. 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928530" y="1405846"/>
            <a:ext cx="2840831" cy="51435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Oliveira (2006)</a:t>
            </a:r>
            <a:endParaRPr lang="pt-BR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5129" name="Text Box 18"/>
          <p:cNvSpPr txBox="1">
            <a:spLocks noChangeArrowheads="1"/>
          </p:cNvSpPr>
          <p:nvPr/>
        </p:nvSpPr>
        <p:spPr bwMode="auto">
          <a:xfrm>
            <a:off x="289764" y="2263163"/>
            <a:ext cx="411836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sz="2400" dirty="0"/>
              <a:t>Instrumento administrativo delineado a partir da identificação, análise, ordenação e agrupamento das atividades e recursos das empresas, incluindo o estabelecimento dos níveis de alçada e dos processos decisórios.</a:t>
            </a:r>
          </a:p>
        </p:txBody>
      </p:sp>
    </p:spTree>
    <p:extLst>
      <p:ext uri="{BB962C8B-B14F-4D97-AF65-F5344CB8AC3E}">
        <p14:creationId xmlns="" xmlns:p14="http://schemas.microsoft.com/office/powerpoint/2010/main" val="30865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23966" y="944166"/>
            <a:ext cx="658891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100" b="1">
                <a:solidFill>
                  <a:schemeClr val="bg1"/>
                </a:solidFill>
              </a:rPr>
              <a:t>2. Estrutura Organizacional : Aspectos básicos </a:t>
            </a:r>
            <a:endParaRPr lang="pt-BR" sz="1350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858160" y="449982"/>
            <a:ext cx="548883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/>
              <a:t>FORMATAÇÕES BÁSICAS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 dirty="0"/>
              <a:t>(Oliveira, 2006)</a:t>
            </a:r>
            <a:endParaRPr lang="pt-BR" sz="3200" b="1" dirty="0"/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1143000" y="2187179"/>
            <a:ext cx="49149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1350"/>
          </a:p>
        </p:txBody>
      </p:sp>
      <p:grpSp>
        <p:nvGrpSpPr>
          <p:cNvPr id="3" name="Grupo 2"/>
          <p:cNvGrpSpPr/>
          <p:nvPr/>
        </p:nvGrpSpPr>
        <p:grpSpPr>
          <a:xfrm>
            <a:off x="551145" y="2511030"/>
            <a:ext cx="8104339" cy="3150733"/>
            <a:chOff x="1314450" y="2511031"/>
            <a:chExt cx="6515100" cy="2314575"/>
          </a:xfrm>
        </p:grpSpPr>
        <p:sp>
          <p:nvSpPr>
            <p:cNvPr id="6149" name="Rectangle 7"/>
            <p:cNvSpPr>
              <a:spLocks noChangeArrowheads="1"/>
            </p:cNvSpPr>
            <p:nvPr/>
          </p:nvSpPr>
          <p:spPr bwMode="auto">
            <a:xfrm>
              <a:off x="1314450" y="2511031"/>
              <a:ext cx="6515100" cy="2314575"/>
            </a:xfrm>
            <a:prstGeom prst="rect">
              <a:avLst/>
            </a:prstGeom>
            <a:solidFill>
              <a:srgbClr val="0A59B4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06356C"/>
              </a:prstShdw>
            </a:effectLst>
          </p:spPr>
          <p:txBody>
            <a:bodyPr wrap="none" anchor="ctr"/>
            <a:lstStyle/>
            <a:p>
              <a:pPr eaLnBrk="1" hangingPunct="1"/>
              <a:endParaRPr lang="pt-BR" sz="2400"/>
            </a:p>
          </p:txBody>
        </p:sp>
        <p:sp>
          <p:nvSpPr>
            <p:cNvPr id="44040" name="Oval 8"/>
            <p:cNvSpPr>
              <a:spLocks noChangeArrowheads="1"/>
            </p:cNvSpPr>
            <p:nvPr/>
          </p:nvSpPr>
          <p:spPr bwMode="auto">
            <a:xfrm>
              <a:off x="3005141" y="2719390"/>
              <a:ext cx="3132535" cy="11144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ESTRUTURA ORGANIZACIONAL</a:t>
              </a:r>
            </a:p>
          </p:txBody>
        </p:sp>
        <p:sp>
          <p:nvSpPr>
            <p:cNvPr id="6151" name="AutoShape 10"/>
            <p:cNvSpPr>
              <a:spLocks noChangeArrowheads="1"/>
            </p:cNvSpPr>
            <p:nvPr/>
          </p:nvSpPr>
          <p:spPr bwMode="auto">
            <a:xfrm>
              <a:off x="7163991" y="3475435"/>
              <a:ext cx="457200" cy="628650"/>
            </a:xfrm>
            <a:prstGeom prst="curvedLeftArrow">
              <a:avLst>
                <a:gd name="adj1" fmla="val 27500"/>
                <a:gd name="adj2" fmla="val 55000"/>
                <a:gd name="adj3" fmla="val 33333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sz="2400"/>
            </a:p>
          </p:txBody>
        </p:sp>
        <p:sp>
          <p:nvSpPr>
            <p:cNvPr id="6152" name="AutoShape 11"/>
            <p:cNvSpPr>
              <a:spLocks noChangeArrowheads="1"/>
            </p:cNvSpPr>
            <p:nvPr/>
          </p:nvSpPr>
          <p:spPr bwMode="auto">
            <a:xfrm flipH="1">
              <a:off x="1522810" y="3475435"/>
              <a:ext cx="457200" cy="628650"/>
            </a:xfrm>
            <a:prstGeom prst="curvedLeftArrow">
              <a:avLst>
                <a:gd name="adj1" fmla="val 27500"/>
                <a:gd name="adj2" fmla="val 55000"/>
                <a:gd name="adj3" fmla="val 33333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t-BR" sz="2400"/>
            </a:p>
          </p:txBody>
        </p:sp>
        <p:grpSp>
          <p:nvGrpSpPr>
            <p:cNvPr id="2" name="Group 12"/>
            <p:cNvGrpSpPr>
              <a:grpSpLocks/>
            </p:cNvGrpSpPr>
            <p:nvPr/>
          </p:nvGrpSpPr>
          <p:grpSpPr bwMode="auto">
            <a:xfrm>
              <a:off x="1385890" y="4177907"/>
              <a:ext cx="6372225" cy="497681"/>
              <a:chOff x="204" y="2659"/>
              <a:chExt cx="5352" cy="418"/>
            </a:xfrm>
          </p:grpSpPr>
          <p:sp>
            <p:nvSpPr>
              <p:cNvPr id="44045" name="Rectangle 13"/>
              <p:cNvSpPr>
                <a:spLocks noChangeArrowheads="1"/>
              </p:cNvSpPr>
              <p:nvPr/>
            </p:nvSpPr>
            <p:spPr bwMode="auto">
              <a:xfrm>
                <a:off x="3012" y="2659"/>
                <a:ext cx="2544" cy="418"/>
              </a:xfrm>
              <a:prstGeom prst="rect">
                <a:avLst/>
              </a:prstGeom>
              <a:solidFill>
                <a:srgbClr val="006699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pt-BR"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Narrow" pitchFamily="34" charset="0"/>
                  </a:rPr>
                  <a:t>FORMAL</a:t>
                </a:r>
              </a:p>
            </p:txBody>
          </p:sp>
          <p:sp>
            <p:nvSpPr>
              <p:cNvPr id="44046" name="Rectangle 14"/>
              <p:cNvSpPr>
                <a:spLocks noChangeArrowheads="1"/>
              </p:cNvSpPr>
              <p:nvPr/>
            </p:nvSpPr>
            <p:spPr bwMode="auto">
              <a:xfrm>
                <a:off x="204" y="2659"/>
                <a:ext cx="2544" cy="418"/>
              </a:xfrm>
              <a:prstGeom prst="rect">
                <a:avLst/>
              </a:prstGeom>
              <a:solidFill>
                <a:srgbClr val="006699"/>
              </a:solidFill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pt-BR"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Narrow" pitchFamily="34" charset="0"/>
                  </a:rPr>
                  <a:t>INFORMAL</a:t>
                </a:r>
              </a:p>
            </p:txBody>
          </p:sp>
        </p:grpSp>
        <p:sp>
          <p:nvSpPr>
            <p:cNvPr id="6154" name="Text Box 15"/>
            <p:cNvSpPr txBox="1">
              <a:spLocks noChangeArrowheads="1"/>
            </p:cNvSpPr>
            <p:nvPr/>
          </p:nvSpPr>
          <p:spPr bwMode="auto">
            <a:xfrm>
              <a:off x="4410075" y="4177904"/>
              <a:ext cx="323850" cy="339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FFCC00"/>
                  </a:solidFill>
                  <a:latin typeface="Times New Roman" pitchFamily="18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133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23966" y="944166"/>
            <a:ext cx="658891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100" b="1">
                <a:solidFill>
                  <a:schemeClr val="bg1"/>
                </a:solidFill>
              </a:rPr>
              <a:t>2. Estrutura Organizacional : Aspectos básicos </a:t>
            </a:r>
            <a:endParaRPr lang="pt-BR" sz="135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71724" y="205595"/>
            <a:ext cx="68934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/>
              <a:t>CONTRIBUIÇÕES DA ESTRUTURA ORGANIZACIONAL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 dirty="0"/>
              <a:t>(Oliveira, 2006)</a:t>
            </a:r>
            <a:endParaRPr lang="pt-BR" sz="3200" b="1" dirty="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143000" y="2187179"/>
            <a:ext cx="49149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651353" y="2076711"/>
            <a:ext cx="8004132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2E00"/>
              </a:buClr>
              <a:buFont typeface="Wingdings" pitchFamily="2" charset="2"/>
              <a:buChar char="§"/>
            </a:pPr>
            <a:r>
              <a:rPr lang="en-US" sz="2200" dirty="0"/>
              <a:t> </a:t>
            </a:r>
            <a:r>
              <a:rPr lang="pt-BR" sz="2200" dirty="0"/>
              <a:t>Identificação das tarefas necessárias ao alcance dos objetivos estabelecidos;</a:t>
            </a:r>
          </a:p>
          <a:p>
            <a:pPr eaLnBrk="1" hangingPunct="1">
              <a:spcBef>
                <a:spcPct val="50000"/>
              </a:spcBef>
              <a:buClr>
                <a:srgbClr val="002E00"/>
              </a:buClr>
              <a:buFont typeface="Wingdings" pitchFamily="2" charset="2"/>
              <a:buChar char="§"/>
            </a:pPr>
            <a:r>
              <a:rPr lang="pt-BR" sz="2200" dirty="0"/>
              <a:t> Organização das responsabilidades e níveis de autoridade; </a:t>
            </a:r>
          </a:p>
          <a:p>
            <a:pPr eaLnBrk="1" hangingPunct="1">
              <a:spcBef>
                <a:spcPct val="50000"/>
              </a:spcBef>
              <a:buClr>
                <a:srgbClr val="002E00"/>
              </a:buClr>
              <a:buFont typeface="Wingdings" pitchFamily="2" charset="2"/>
              <a:buChar char="§"/>
            </a:pPr>
            <a:r>
              <a:rPr lang="pt-BR" sz="2200" dirty="0"/>
              <a:t> Estruturação do processo decisório;</a:t>
            </a:r>
          </a:p>
          <a:p>
            <a:pPr eaLnBrk="1" hangingPunct="1">
              <a:spcBef>
                <a:spcPct val="50000"/>
              </a:spcBef>
              <a:buClr>
                <a:srgbClr val="002E00"/>
              </a:buClr>
              <a:buFont typeface="Wingdings" pitchFamily="2" charset="2"/>
              <a:buChar char="§"/>
            </a:pPr>
            <a:r>
              <a:rPr lang="pt-BR" sz="2200" dirty="0"/>
              <a:t> Contribui diretamente para a otimização das comunicações da empresa; </a:t>
            </a:r>
          </a:p>
          <a:p>
            <a:pPr eaLnBrk="1" hangingPunct="1">
              <a:spcBef>
                <a:spcPct val="50000"/>
              </a:spcBef>
              <a:buClr>
                <a:srgbClr val="002E00"/>
              </a:buClr>
              <a:buFont typeface="Wingdings" pitchFamily="2" charset="2"/>
              <a:buChar char="§"/>
            </a:pPr>
            <a:r>
              <a:rPr lang="pt-BR" sz="2200" dirty="0"/>
              <a:t> Permite o estabelecimento de indicadores de desempenho compatíveis com os objetivos estabelecidos; </a:t>
            </a:r>
          </a:p>
          <a:p>
            <a:pPr eaLnBrk="1" hangingPunct="1">
              <a:spcBef>
                <a:spcPct val="50000"/>
              </a:spcBef>
              <a:buClr>
                <a:srgbClr val="002E00"/>
              </a:buClr>
              <a:buFont typeface="Wingdings" pitchFamily="2" charset="2"/>
              <a:buChar char="§"/>
            </a:pPr>
            <a:r>
              <a:rPr lang="pt-BR" sz="2200" dirty="0"/>
              <a:t> Pode implicar no incremento motivacional e o maior comprometimento para com os resultados almejados na organização .</a:t>
            </a:r>
          </a:p>
        </p:txBody>
      </p:sp>
    </p:spTree>
    <p:extLst>
      <p:ext uri="{BB962C8B-B14F-4D97-AF65-F5344CB8AC3E}">
        <p14:creationId xmlns="" xmlns:p14="http://schemas.microsoft.com/office/powerpoint/2010/main" val="9274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55603"/>
            <a:ext cx="9043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/>
              <a:t>PRINCIPAIS REPRESENTAÇÕES </a:t>
            </a:r>
            <a:r>
              <a:rPr lang="en-US" sz="3200" b="1" dirty="0" smtClean="0"/>
              <a:t>GRÁFICA (</a:t>
            </a:r>
            <a:r>
              <a:rPr lang="en-US" sz="3200" b="1" dirty="0" err="1" smtClean="0"/>
              <a:t>Cury</a:t>
            </a:r>
            <a:r>
              <a:rPr lang="en-US" sz="3200" b="1" dirty="0"/>
              <a:t>, 2000)</a:t>
            </a:r>
            <a:endParaRPr lang="pt-BR" sz="3200" b="1" dirty="0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967978" y="1133034"/>
            <a:ext cx="715074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 sz="2000"/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3012361" y="632897"/>
            <a:ext cx="2593184" cy="400110"/>
          </a:xfrm>
          <a:prstGeom prst="rect">
            <a:avLst/>
          </a:prstGeom>
          <a:solidFill>
            <a:srgbClr val="0048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u="sng" dirty="0">
                <a:solidFill>
                  <a:schemeClr val="bg1"/>
                </a:solidFill>
              </a:rPr>
              <a:t>ORGANOGRAMA</a:t>
            </a:r>
            <a:endParaRPr lang="pt-BR" sz="2000" b="1" u="sng" dirty="0">
              <a:solidFill>
                <a:schemeClr val="bg1"/>
              </a:solidFill>
            </a:endParaRPr>
          </a:p>
        </p:txBody>
      </p:sp>
      <p:pic>
        <p:nvPicPr>
          <p:cNvPr id="820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3642" y="1109709"/>
            <a:ext cx="4835047" cy="574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419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uncionogr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555" y="1408947"/>
            <a:ext cx="7782213" cy="530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206663" y="889609"/>
            <a:ext cx="2593185" cy="400110"/>
          </a:xfrm>
          <a:prstGeom prst="rect">
            <a:avLst/>
          </a:prstGeom>
          <a:solidFill>
            <a:srgbClr val="0048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u="sng" dirty="0">
                <a:solidFill>
                  <a:schemeClr val="bg1"/>
                </a:solidFill>
              </a:rPr>
              <a:t>FUNCIONOGRAMA</a:t>
            </a:r>
            <a:endParaRPr lang="pt-BR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021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7332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/>
              <a:t>ESTRUTURAS </a:t>
            </a:r>
            <a:r>
              <a:rPr lang="en-US" sz="3200" b="1" dirty="0" smtClean="0"/>
              <a:t>TRADICIONAIS (</a:t>
            </a:r>
            <a:r>
              <a:rPr lang="en-US" sz="3200" b="1" dirty="0" err="1" smtClean="0"/>
              <a:t>Cury</a:t>
            </a:r>
            <a:r>
              <a:rPr lang="en-US" sz="3200" b="1" dirty="0"/>
              <a:t>, 2000)</a:t>
            </a:r>
            <a:endParaRPr lang="pt-BR" sz="3200" b="1" dirty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531309" y="1227941"/>
            <a:ext cx="7973389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2531310" y="904775"/>
            <a:ext cx="2891511" cy="369332"/>
          </a:xfrm>
          <a:prstGeom prst="rect">
            <a:avLst/>
          </a:prstGeom>
          <a:solidFill>
            <a:srgbClr val="0048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u="sng" dirty="0">
                <a:solidFill>
                  <a:schemeClr val="bg1"/>
                </a:solidFill>
              </a:rPr>
              <a:t>LINEAR OU MILITAR</a:t>
            </a:r>
            <a:endParaRPr lang="pt-BR" b="1" u="sng" dirty="0">
              <a:solidFill>
                <a:schemeClr val="bg1"/>
              </a:solidFill>
            </a:endParaRPr>
          </a:p>
        </p:txBody>
      </p:sp>
      <p:pic>
        <p:nvPicPr>
          <p:cNvPr id="9223" name="Picture 14" descr="lin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0077" y="1890237"/>
            <a:ext cx="7315200" cy="432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897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165015" y="916226"/>
            <a:ext cx="2845474" cy="400110"/>
          </a:xfrm>
          <a:prstGeom prst="rect">
            <a:avLst/>
          </a:prstGeom>
          <a:solidFill>
            <a:srgbClr val="0048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u="sng" dirty="0">
                <a:solidFill>
                  <a:schemeClr val="bg1"/>
                </a:solidFill>
              </a:rPr>
              <a:t>STAFF-AND-LINE</a:t>
            </a:r>
            <a:endParaRPr lang="pt-BR" sz="2000" b="1" u="sng" dirty="0">
              <a:solidFill>
                <a:schemeClr val="bg1"/>
              </a:solidFill>
            </a:endParaRPr>
          </a:p>
        </p:txBody>
      </p:sp>
      <p:pic>
        <p:nvPicPr>
          <p:cNvPr id="3" name="Picture 16" descr="sta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1" y="1844067"/>
            <a:ext cx="7601264" cy="408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67229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927</Words>
  <Application>Microsoft Office PowerPoint</Application>
  <PresentationFormat>Apresentação na tela (4:3)</PresentationFormat>
  <Paragraphs>123</Paragraphs>
  <Slides>29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1" baseType="lpstr">
      <vt:lpstr>Tema do Office</vt:lpstr>
      <vt:lpstr>Imagem de bitmap</vt:lpstr>
      <vt:lpstr>Projeto Organizacional</vt:lpstr>
      <vt:lpstr>Variáveis Organizacionais vs ferramentas Organizacionais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Conceitos Novos de Organização da Manutenção</vt:lpstr>
      <vt:lpstr>TENDÊNCIAS</vt:lpstr>
      <vt:lpstr> ORGANOGRAMA  Administração e organização da Manutenção</vt:lpstr>
      <vt:lpstr>Gerenciando a manutenção</vt:lpstr>
      <vt:lpstr>Tipos de Organização da Manutenção</vt:lpstr>
      <vt:lpstr>Tipos de Administração da  Manutenção</vt:lpstr>
      <vt:lpstr>Slide 21</vt:lpstr>
      <vt:lpstr>Slide 22</vt:lpstr>
      <vt:lpstr>Estrutura Matricial na Manutenção</vt:lpstr>
      <vt:lpstr>Funcionograma</vt:lpstr>
      <vt:lpstr>Objetivo</vt:lpstr>
      <vt:lpstr>Slide 26</vt:lpstr>
      <vt:lpstr>Slide 27</vt:lpstr>
      <vt:lpstr>LOTACIONOGRAMA (cont) 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Organizacional</dc:title>
  <dc:creator>Miguel</dc:creator>
  <cp:lastModifiedBy>2117</cp:lastModifiedBy>
  <cp:revision>16</cp:revision>
  <dcterms:created xsi:type="dcterms:W3CDTF">2016-03-20T00:51:17Z</dcterms:created>
  <dcterms:modified xsi:type="dcterms:W3CDTF">2016-04-07T21:37:27Z</dcterms:modified>
</cp:coreProperties>
</file>